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12192000"/>
  <p:notesSz cx="6858000" cy="9144000"/>
  <p:embeddedFontLst>
    <p:embeddedFont>
      <p:font typeface="Lato"/>
      <p:regular r:id="rId29"/>
      <p:bold r:id="rId30"/>
      <p:italic r:id="rId31"/>
      <p:boldItalic r:id="rId32"/>
    </p:embeddedFont>
    <p:embeddedFont>
      <p:font typeface="Helvetica Neue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7" roundtripDataSignature="AMtx7mhevvTWRQb5CLA2dXYewM4qDybO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8C7C34-6016-41AC-AD41-1C6408FD5BB9}">
  <a:tblStyle styleId="{868C7C34-6016-41AC-AD41-1C6408FD5BB9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CEEE7"/>
          </a:solidFill>
        </a:fill>
      </a:tcStyle>
    </a:wholeTbl>
    <a:band1H>
      <a:tcTxStyle/>
      <a:tcStyle>
        <a:fill>
          <a:solidFill>
            <a:srgbClr val="F9DCCA"/>
          </a:solidFill>
        </a:fill>
      </a:tcStyle>
    </a:band1H>
    <a:band2H>
      <a:tcTxStyle/>
    </a:band2H>
    <a:band1V>
      <a:tcTxStyle/>
      <a:tcStyle>
        <a:fill>
          <a:solidFill>
            <a:srgbClr val="F9DCCA"/>
          </a:solidFill>
        </a:fill>
      </a:tcStyle>
    </a:band1V>
    <a:band2V>
      <a:tcTxStyle/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italic.fntdata"/><Relationship Id="rId30" Type="http://schemas.openxmlformats.org/officeDocument/2006/relationships/font" Target="fonts/Lato-bold.fntdata"/><Relationship Id="rId11" Type="http://schemas.openxmlformats.org/officeDocument/2006/relationships/slide" Target="slides/slide6.xml"/><Relationship Id="rId33" Type="http://schemas.openxmlformats.org/officeDocument/2006/relationships/font" Target="fonts/HelveticaNeue-regular.fntdata"/><Relationship Id="rId10" Type="http://schemas.openxmlformats.org/officeDocument/2006/relationships/slide" Target="slides/slide5.xml"/><Relationship Id="rId32" Type="http://schemas.openxmlformats.org/officeDocument/2006/relationships/font" Target="fonts/Lato-boldItalic.fntdata"/><Relationship Id="rId13" Type="http://schemas.openxmlformats.org/officeDocument/2006/relationships/slide" Target="slides/slide8.xml"/><Relationship Id="rId35" Type="http://schemas.openxmlformats.org/officeDocument/2006/relationships/font" Target="fonts/HelveticaNeue-italic.fntdata"/><Relationship Id="rId12" Type="http://schemas.openxmlformats.org/officeDocument/2006/relationships/slide" Target="slides/slide7.xml"/><Relationship Id="rId34" Type="http://schemas.openxmlformats.org/officeDocument/2006/relationships/font" Target="fonts/HelveticaNeue-bold.fntdata"/><Relationship Id="rId15" Type="http://schemas.openxmlformats.org/officeDocument/2006/relationships/slide" Target="slides/slide10.xml"/><Relationship Id="rId37" Type="http://customschemas.google.com/relationships/presentationmetadata" Target="metadata"/><Relationship Id="rId14" Type="http://schemas.openxmlformats.org/officeDocument/2006/relationships/slide" Target="slides/slide9.xml"/><Relationship Id="rId36" Type="http://schemas.openxmlformats.org/officeDocument/2006/relationships/font" Target="fonts/HelveticaNeue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" name="Google Shape;13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" name="Google Shape;1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5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5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5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5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5"/>
          <p:cNvSpPr txBox="1"/>
          <p:nvPr>
            <p:ph idx="12" type="sldNum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Panorâmica com Legenda">
  <p:cSld name="Foto Panorâmica com Legenda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04" name="Google Shape;104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05" name="Google Shape;10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4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4"/>
          <p:cNvSpPr txBox="1"/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4"/>
          <p:cNvSpPr/>
          <p:nvPr>
            <p:ph idx="2" type="pic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</p:sp>
      <p:sp>
        <p:nvSpPr>
          <p:cNvPr id="110" name="Google Shape;110;p34"/>
          <p:cNvSpPr txBox="1"/>
          <p:nvPr>
            <p:ph idx="1" type="body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3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4"/>
          <p:cNvSpPr txBox="1"/>
          <p:nvPr>
            <p:ph idx="12" type="sldNum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15" name="Google Shape;11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16" name="Google Shape;116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5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35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5"/>
          <p:cNvSpPr txBox="1"/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5"/>
          <p:cNvSpPr txBox="1"/>
          <p:nvPr>
            <p:ph idx="1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1" name="Google Shape;121;p3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5"/>
          <p:cNvSpPr txBox="1"/>
          <p:nvPr>
            <p:ph idx="12" type="sldNum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25" name="Google Shape;125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26" name="Google Shape;126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6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36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6"/>
          <p:cNvSpPr txBox="1"/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6"/>
          <p:cNvSpPr txBox="1"/>
          <p:nvPr>
            <p:ph idx="1" type="body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1" name="Google Shape;131;p36"/>
          <p:cNvSpPr txBox="1"/>
          <p:nvPr>
            <p:ph idx="2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2" name="Google Shape;132;p3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6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p36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pt-BR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136" name="Google Shape;136;p3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pt-BR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8" name="Google Shape;138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39" name="Google Shape;139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37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7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7"/>
          <p:cNvSpPr txBox="1"/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7"/>
          <p:cNvSpPr txBox="1"/>
          <p:nvPr>
            <p:ph idx="1" type="body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3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7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">
  <p:cSld name="3 Colunas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48" name="Google Shape;148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9" name="Google Shape;149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3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3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38"/>
          <p:cNvSpPr txBox="1"/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8"/>
          <p:cNvSpPr txBox="1"/>
          <p:nvPr>
            <p:ph idx="1" type="body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4" name="Google Shape;154;p38"/>
          <p:cNvSpPr txBox="1"/>
          <p:nvPr>
            <p:ph idx="2" type="body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5" name="Google Shape;155;p38"/>
          <p:cNvSpPr txBox="1"/>
          <p:nvPr>
            <p:ph idx="3" type="body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6" name="Google Shape;156;p38"/>
          <p:cNvSpPr txBox="1"/>
          <p:nvPr>
            <p:ph idx="4" type="body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7" name="Google Shape;157;p38"/>
          <p:cNvSpPr txBox="1"/>
          <p:nvPr>
            <p:ph idx="5" type="body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38"/>
          <p:cNvSpPr txBox="1"/>
          <p:nvPr>
            <p:ph idx="6" type="body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9" name="Google Shape;159;p3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8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 de Imagem">
  <p:cSld name="3 Colunas de Imagem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63" name="Google Shape;16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64" name="Google Shape;16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3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9"/>
          <p:cNvSpPr txBox="1"/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39"/>
          <p:cNvSpPr txBox="1"/>
          <p:nvPr>
            <p:ph idx="1" type="body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9" name="Google Shape;169;p39"/>
          <p:cNvSpPr/>
          <p:nvPr>
            <p:ph idx="2" type="pic"/>
          </p:nvPr>
        </p:nvSpPr>
        <p:spPr>
          <a:xfrm>
            <a:off x="680318" y="2336873"/>
            <a:ext cx="30497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0" name="Google Shape;170;p39"/>
          <p:cNvSpPr txBox="1"/>
          <p:nvPr>
            <p:ph idx="3" type="body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1" name="Google Shape;171;p39"/>
          <p:cNvSpPr txBox="1"/>
          <p:nvPr>
            <p:ph idx="4" type="body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2" name="Google Shape;172;p39"/>
          <p:cNvSpPr/>
          <p:nvPr>
            <p:ph idx="5" type="pic"/>
          </p:nvPr>
        </p:nvSpPr>
        <p:spPr>
          <a:xfrm>
            <a:off x="3945470" y="2336873"/>
            <a:ext cx="306324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3" name="Google Shape;173;p39"/>
          <p:cNvSpPr txBox="1"/>
          <p:nvPr>
            <p:ph idx="6" type="body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4" name="Google Shape;174;p39"/>
          <p:cNvSpPr txBox="1"/>
          <p:nvPr>
            <p:ph idx="7" type="body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5" name="Google Shape;175;p39"/>
          <p:cNvSpPr/>
          <p:nvPr>
            <p:ph idx="8" type="pic"/>
          </p:nvPr>
        </p:nvSpPr>
        <p:spPr>
          <a:xfrm>
            <a:off x="7230677" y="2336873"/>
            <a:ext cx="30635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6" name="Google Shape;176;p39"/>
          <p:cNvSpPr txBox="1"/>
          <p:nvPr>
            <p:ph idx="9" type="body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7" name="Google Shape;177;p3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3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39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81" name="Google Shape;181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2" name="Google Shape;182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4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4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0"/>
          <p:cNvSpPr txBox="1"/>
          <p:nvPr>
            <p:ph idx="1" type="body"/>
          </p:nvPr>
        </p:nvSpPr>
        <p:spPr>
          <a:xfrm rot="5400000">
            <a:off x="3687594" y="-670400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4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40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1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41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41"/>
          <p:cNvSpPr txBox="1"/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41"/>
          <p:cNvSpPr txBox="1"/>
          <p:nvPr>
            <p:ph idx="1" type="body"/>
          </p:nvPr>
        </p:nvSpPr>
        <p:spPr>
          <a:xfrm rot="5400000">
            <a:off x="2452030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5" name="Google Shape;195;p41"/>
          <p:cNvSpPr txBox="1"/>
          <p:nvPr>
            <p:ph idx="10" type="dt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41"/>
          <p:cNvSpPr txBox="1"/>
          <p:nvPr>
            <p:ph idx="11" type="ftr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1"/>
          <p:cNvSpPr txBox="1"/>
          <p:nvPr>
            <p:ph idx="12" type="sldNum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23" name="Google Shape;23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24" name="Google Shape;2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6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33" name="Google Shape;3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34" name="Google Shape;3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27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7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7"/>
          <p:cNvSpPr txBox="1"/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7"/>
          <p:cNvSpPr txBox="1"/>
          <p:nvPr>
            <p:ph idx="1" type="body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2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7"/>
          <p:cNvSpPr txBox="1"/>
          <p:nvPr>
            <p:ph idx="12" type="sldNum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3" name="Google Shape;43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4" name="Google Shape;44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2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2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" type="body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8"/>
          <p:cNvSpPr txBox="1"/>
          <p:nvPr>
            <p:ph idx="2" type="body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54" name="Google Shape;54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55" name="Google Shape;55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2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29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" type="body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0" name="Google Shape;60;p29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9"/>
          <p:cNvSpPr txBox="1"/>
          <p:nvPr>
            <p:ph idx="3" type="body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2" name="Google Shape;62;p29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9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67" name="Google Shape;67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68" name="Google Shape;6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0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76" name="Google Shape;76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1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3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1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82" name="Google Shape;82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83" name="Google Shape;8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32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3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32"/>
          <p:cNvSpPr txBox="1"/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2"/>
          <p:cNvSpPr txBox="1"/>
          <p:nvPr>
            <p:ph idx="1" type="body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32"/>
          <p:cNvSpPr txBox="1"/>
          <p:nvPr>
            <p:ph idx="2" type="body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9" name="Google Shape;89;p3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2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93" name="Google Shape;93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94" name="Google Shape;94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3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3"/>
          <p:cNvSpPr txBox="1"/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3"/>
          <p:cNvSpPr/>
          <p:nvPr>
            <p:ph idx="2" type="pic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</p:sp>
      <p:sp>
        <p:nvSpPr>
          <p:cNvPr id="99" name="Google Shape;99;p33"/>
          <p:cNvSpPr txBox="1"/>
          <p:nvPr>
            <p:ph idx="1" type="body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0" name="Google Shape;100;p3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3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ashOverlay-FullResolve.png" id="6" name="Google Shape;6;p24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24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2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Google Shape;10;p2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Google Shape;11;p2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mailto:atosnormativos@ufscar.br" TargetMode="External"/><Relationship Id="rId4" Type="http://schemas.openxmlformats.org/officeDocument/2006/relationships/hyperlink" Target="mailto:beth@ufscar.b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meet.google.com/jov-ehbs-x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"/>
          <p:cNvSpPr txBox="1"/>
          <p:nvPr>
            <p:ph type="ctrTitle"/>
          </p:nvPr>
        </p:nvSpPr>
        <p:spPr>
          <a:xfrm>
            <a:off x="680322" y="2742465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</a:pPr>
            <a:r>
              <a:rPr lang="pt-BR" sz="2400"/>
              <a:t>3</a:t>
            </a:r>
            <a:r>
              <a:rPr lang="pt-BR" sz="2400"/>
              <a:t>º Encontro CoPRAN com as Secretarias de Apoio das Diretorias de Centro – </a:t>
            </a:r>
            <a:r>
              <a:rPr i="1" lang="pt-BR" sz="2400"/>
              <a:t>Campus</a:t>
            </a:r>
            <a:r>
              <a:rPr lang="pt-BR" sz="2400"/>
              <a:t> São Carlos</a:t>
            </a:r>
            <a:endParaRPr/>
          </a:p>
        </p:txBody>
      </p:sp>
      <p:sp>
        <p:nvSpPr>
          <p:cNvPr id="203" name="Google Shape;203;p1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15 de Abril 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- Atas</a:t>
            </a:r>
            <a:endParaRPr/>
          </a:p>
        </p:txBody>
      </p:sp>
      <p:sp>
        <p:nvSpPr>
          <p:cNvPr id="258" name="Google Shape;258;p10"/>
          <p:cNvSpPr txBox="1"/>
          <p:nvPr>
            <p:ph idx="1" type="body"/>
          </p:nvPr>
        </p:nvSpPr>
        <p:spPr>
          <a:xfrm>
            <a:off x="544749" y="2130356"/>
            <a:ext cx="9515969" cy="4610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62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b="1" lang="pt-BR" sz="2000"/>
              <a:t>Estrutura de uma Ata</a:t>
            </a:r>
            <a:endParaRPr/>
          </a:p>
          <a:p>
            <a:pPr indent="0" lvl="0" marL="0" rtl="0" algn="ctr">
              <a:lnSpc>
                <a:spcPct val="8625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b="1" sz="2000"/>
          </a:p>
          <a:p>
            <a:pPr indent="-342900" lvl="0" marL="3429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1" lang="pt-BR" sz="2000"/>
              <a:t>Abertura:</a:t>
            </a:r>
            <a:r>
              <a:rPr lang="pt-BR" sz="2000"/>
              <a:t> indica o título da reunião, data, horário, local e </a:t>
            </a:r>
            <a:r>
              <a:rPr i="1" lang="pt-BR" sz="2000"/>
              <a:t>link</a:t>
            </a:r>
            <a:r>
              <a:rPr lang="pt-BR" sz="2000"/>
              <a:t> da vídeochamada, se for o caso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1" lang="pt-BR" sz="2000"/>
              <a:t>Lista dos participantes</a:t>
            </a:r>
            <a:r>
              <a:rPr lang="pt-BR" sz="2000"/>
              <a:t>: registro dos nomes dos presentes e ausências justificadas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1" lang="pt-BR" sz="2000"/>
              <a:t>Expediente:</a:t>
            </a:r>
            <a:r>
              <a:rPr lang="pt-BR" sz="2000"/>
              <a:t> apreciação de atas, comunicações da Presidência e dos membros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1" lang="pt-BR" sz="2000"/>
              <a:t>Ordem do dia:</a:t>
            </a:r>
            <a:r>
              <a:rPr lang="pt-BR" sz="2000"/>
              <a:t> parte central do texto com o registro das discussões e decisões ocorridas durante a reunião, relatadas em ordem cronológica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1" lang="pt-BR" sz="2000"/>
              <a:t>Encerramento: </a:t>
            </a:r>
            <a:r>
              <a:rPr lang="pt-BR" sz="2000"/>
              <a:t>texto final com horário de término e registro do nome do responsável pela redação da ata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Char char="∙"/>
            </a:pPr>
            <a:r>
              <a:rPr b="1" lang="pt-BR" sz="1800">
                <a:latin typeface="Trebuchet MS"/>
                <a:ea typeface="Trebuchet MS"/>
                <a:cs typeface="Trebuchet MS"/>
                <a:sym typeface="Trebuchet MS"/>
              </a:rPr>
              <a:t>Anexos: </a:t>
            </a:r>
            <a:r>
              <a:rPr lang="pt-BR" sz="2000">
                <a:latin typeface="Trebuchet MS"/>
                <a:ea typeface="Trebuchet MS"/>
                <a:cs typeface="Trebuchet MS"/>
                <a:sym typeface="Trebuchet MS"/>
              </a:rPr>
              <a:t>se necessário, incluir documentos relevantes discutidos na reunião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None/>
            </a:pPr>
            <a:r>
              <a:t/>
            </a:r>
            <a:endParaRPr sz="2000"/>
          </a:p>
          <a:p>
            <a:pPr indent="-2794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- Atas</a:t>
            </a:r>
            <a:endParaRPr/>
          </a:p>
        </p:txBody>
      </p:sp>
      <p:sp>
        <p:nvSpPr>
          <p:cNvPr id="264" name="Google Shape;264;p11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Recortar e colar a Pauta para começar a Ata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Fazer a Ata logo após a Reunião – em até 3 dias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Uso de modelo padronizado</a:t>
            </a:r>
            <a:endParaRPr/>
          </a:p>
          <a:p>
            <a:pPr indent="-762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65" name="Google Shape;265;p11"/>
          <p:cNvSpPr/>
          <p:nvPr/>
        </p:nvSpPr>
        <p:spPr>
          <a:xfrm>
            <a:off x="5181600" y="2811293"/>
            <a:ext cx="914400" cy="9144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12700">
            <a:solidFill>
              <a:srgbClr val="653E0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- Atas</a:t>
            </a:r>
            <a:endParaRPr/>
          </a:p>
        </p:txBody>
      </p:sp>
      <p:sp>
        <p:nvSpPr>
          <p:cNvPr id="271" name="Google Shape;271;p12"/>
          <p:cNvSpPr txBox="1"/>
          <p:nvPr>
            <p:ph idx="1" type="body"/>
          </p:nvPr>
        </p:nvSpPr>
        <p:spPr>
          <a:xfrm>
            <a:off x="680321" y="2110902"/>
            <a:ext cx="9613861" cy="4523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74295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b="1" lang="pt-BR" sz="2600"/>
              <a:t>Abertura </a:t>
            </a:r>
            <a:endParaRPr/>
          </a:p>
          <a:p>
            <a:pPr indent="0" lvl="0" marL="0" marR="74295" rtl="0" algn="ctr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74295" rtl="0" algn="ctr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Conselho do Centro de xxxxxxxx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74295" rtl="0" algn="ctr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Ata da 43ª. Reunião Ordinária do CoC/CCXX</a:t>
            </a:r>
            <a:endParaRPr/>
          </a:p>
          <a:p>
            <a:pPr indent="0" lvl="0" marL="0" marR="74295" rtl="0" algn="ctr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74295" rtl="0" algn="just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74295" rtl="0" algn="just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Data: 14 de fevereiro de 2025</a:t>
            </a:r>
            <a:endParaRPr/>
          </a:p>
          <a:p>
            <a:pPr indent="0" lvl="0" marL="0" marR="74295" rtl="0" algn="just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Horário: 14h</a:t>
            </a:r>
            <a:endParaRPr/>
          </a:p>
          <a:p>
            <a:pPr indent="0" lvl="0" marL="0" marR="74295" rtl="0" algn="just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Local: Auditório do CCXX</a:t>
            </a:r>
            <a:endParaRPr/>
          </a:p>
          <a:p>
            <a:pPr indent="0" lvl="0" marL="0" marR="74295" rtl="0" algn="just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Link da videochamada: </a:t>
            </a:r>
            <a:r>
              <a:rPr lang="pt-BR">
                <a:latin typeface="Helvetica Neue"/>
                <a:ea typeface="Helvetica Neue"/>
                <a:cs typeface="Helvetica Neue"/>
                <a:sym typeface="Helvetica Neue"/>
              </a:rPr>
              <a:t>https://meet.google.com/jov-ehbs-xgs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74295" rtl="0" algn="just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74295" rtl="0" algn="l">
              <a:lnSpc>
                <a:spcPct val="90000"/>
              </a:lnSpc>
              <a:spcBef>
                <a:spcPts val="56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- Atas</a:t>
            </a:r>
            <a:endParaRPr/>
          </a:p>
        </p:txBody>
      </p:sp>
      <p:sp>
        <p:nvSpPr>
          <p:cNvPr id="277" name="Google Shape;277;p13"/>
          <p:cNvSpPr txBox="1"/>
          <p:nvPr>
            <p:ph idx="1" type="body"/>
          </p:nvPr>
        </p:nvSpPr>
        <p:spPr>
          <a:xfrm>
            <a:off x="680321" y="2033081"/>
            <a:ext cx="9613861" cy="45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marR="762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pt-BR" sz="9600"/>
              <a:t>Ordem do Dia</a:t>
            </a:r>
            <a:endParaRPr/>
          </a:p>
          <a:p>
            <a:pPr indent="0" lvl="0" marL="0" marR="762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5100"/>
          </a:p>
          <a:p>
            <a:pPr indent="-111125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7400"/>
          </a:p>
          <a:p>
            <a:pPr indent="-2286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Resumo das discussões em cada item da pauta</a:t>
            </a:r>
            <a:endParaRPr/>
          </a:p>
          <a:p>
            <a:pPr indent="-2286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Decisões tomadas</a:t>
            </a:r>
            <a:endParaRPr sz="9600"/>
          </a:p>
          <a:p>
            <a:pPr indent="-2286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Registro das opiniões e divergências significativas – impacto </a:t>
            </a:r>
            <a:endParaRPr/>
          </a:p>
          <a:p>
            <a:pPr indent="-2286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Ações ou tarefas atribuídas</a:t>
            </a:r>
            <a:endParaRPr/>
          </a:p>
          <a:p>
            <a:pPr indent="-762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9600"/>
          </a:p>
          <a:p>
            <a:pPr indent="-2286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Linguagem objetiva</a:t>
            </a:r>
            <a:endParaRPr/>
          </a:p>
          <a:p>
            <a:pPr indent="-2286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/>
              <a:t>Imparcialidade</a:t>
            </a:r>
            <a:endParaRPr/>
          </a:p>
          <a:p>
            <a:pPr indent="-2286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9600">
                <a:latin typeface="Lato"/>
                <a:ea typeface="Lato"/>
                <a:cs typeface="Lato"/>
                <a:sym typeface="Lato"/>
              </a:rPr>
              <a:t>O texto escrito em linhas contidas, sem parágrafos (?)</a:t>
            </a:r>
            <a:endParaRPr/>
          </a:p>
          <a:p>
            <a:pPr indent="0" lvl="0" marL="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9600"/>
          </a:p>
          <a:p>
            <a:pPr indent="-76200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9600"/>
          </a:p>
          <a:p>
            <a:pPr indent="-111125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7400"/>
          </a:p>
          <a:p>
            <a:pPr indent="-174625" lvl="0" marL="228600" marR="76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3400"/>
          </a:p>
          <a:p>
            <a:pPr indent="0" lvl="0" marL="0" marR="7620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8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7620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8000">
              <a:latin typeface="Calibri"/>
              <a:ea typeface="Calibri"/>
              <a:cs typeface="Calibri"/>
              <a:sym typeface="Calibri"/>
            </a:endParaRPr>
          </a:p>
          <a:p>
            <a:pPr indent="-101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8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381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80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381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pt-BR" sz="8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8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- Atas</a:t>
            </a:r>
            <a:endParaRPr/>
          </a:p>
        </p:txBody>
      </p:sp>
      <p:sp>
        <p:nvSpPr>
          <p:cNvPr id="283" name="Google Shape;283;p14"/>
          <p:cNvSpPr txBox="1"/>
          <p:nvPr>
            <p:ph idx="1" type="body"/>
          </p:nvPr>
        </p:nvSpPr>
        <p:spPr>
          <a:xfrm>
            <a:off x="680321" y="2052536"/>
            <a:ext cx="9613861" cy="45914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pt-BR"/>
              <a:t>Encerramento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i="1" lang="pt-BR"/>
              <a:t>Nada mais havendo a tratar, a reunião foi encerrada às 17h (dezessete horas), e eu, xxxxxxxxxxx, Secretária de Apoio do CoC/CCXX, lavrei a presente ata, que vai assinada por todos os presentes.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i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0" i="1" lang="pt-BR" u="none" strike="noStrike"/>
              <a:t>Nada mais havendo a tratar, a reunião foi encerrada, e eu, xxxxxxxx, lavrei a presente ata, que vai assinada por mim e pelo Presidente do CoC/CCXX.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b="0" i="0" u="none" strike="noStrike">
              <a:solidFill>
                <a:srgbClr val="2125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0" i="0" lang="pt-BR" u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1" lang="pt-BR" u="none" strike="noStrike"/>
              <a:t>Nada mais havendo a tratar, a reunião foi finalizada.</a:t>
            </a:r>
            <a:endParaRPr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– Divulgação no </a:t>
            </a:r>
            <a:r>
              <a:rPr i="1" lang="pt-BR"/>
              <a:t>site</a:t>
            </a:r>
            <a:r>
              <a:rPr lang="pt-BR"/>
              <a:t> </a:t>
            </a:r>
            <a:endParaRPr/>
          </a:p>
        </p:txBody>
      </p:sp>
      <p:sp>
        <p:nvSpPr>
          <p:cNvPr id="289" name="Google Shape;289;p15"/>
          <p:cNvSpPr txBox="1"/>
          <p:nvPr>
            <p:ph idx="1" type="body"/>
          </p:nvPr>
        </p:nvSpPr>
        <p:spPr>
          <a:xfrm>
            <a:off x="680321" y="2110902"/>
            <a:ext cx="9613861" cy="446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Área específica do CoC no </a:t>
            </a:r>
            <a:r>
              <a:rPr i="1" lang="pt-BR"/>
              <a:t>site</a:t>
            </a:r>
            <a:r>
              <a:rPr lang="pt-BR"/>
              <a:t> do Centro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Apresentação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Composição do CoC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Calendário anual de reuniões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Eleições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Regimento Interno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Documentos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pt-BR"/>
              <a:t>Reuniões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Informações sobre as Reuniões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Pauta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Deliberações (?)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pt-BR"/>
              <a:t>Atas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"/>
          <p:cNvSpPr txBox="1"/>
          <p:nvPr>
            <p:ph type="title"/>
          </p:nvPr>
        </p:nvSpPr>
        <p:spPr>
          <a:xfrm>
            <a:off x="525295" y="772683"/>
            <a:ext cx="10226088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– Divulgação no </a:t>
            </a:r>
            <a:r>
              <a:rPr i="1" lang="pt-BR"/>
              <a:t>site</a:t>
            </a:r>
            <a:r>
              <a:rPr lang="pt-BR"/>
              <a:t> </a:t>
            </a:r>
            <a:endParaRPr/>
          </a:p>
        </p:txBody>
      </p:sp>
      <p:sp>
        <p:nvSpPr>
          <p:cNvPr id="295" name="Google Shape;295;p16"/>
          <p:cNvSpPr txBox="1"/>
          <p:nvPr>
            <p:ph idx="1" type="body"/>
          </p:nvPr>
        </p:nvSpPr>
        <p:spPr>
          <a:xfrm>
            <a:off x="680321" y="2120630"/>
            <a:ext cx="9613861" cy="456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74295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74295" rtl="0" algn="ctr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Diagnóstico – Conselhos de Centro – </a:t>
            </a:r>
            <a:r>
              <a:rPr i="1" lang="pt-BR">
                <a:latin typeface="Calibri"/>
                <a:ea typeface="Calibri"/>
                <a:cs typeface="Calibri"/>
                <a:sym typeface="Calibri"/>
              </a:rPr>
              <a:t>Campus </a:t>
            </a:r>
            <a:r>
              <a:rPr lang="pt-BR">
                <a:latin typeface="Calibri"/>
                <a:ea typeface="Calibri"/>
                <a:cs typeface="Calibri"/>
                <a:sym typeface="Calibri"/>
              </a:rPr>
              <a:t>São Carlos</a:t>
            </a:r>
            <a:endParaRPr/>
          </a:p>
          <a:p>
            <a:pPr indent="0" lvl="0" marL="0" marR="74295" rtl="0" algn="ctr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CCET – possui pautas, deliberações e atas. Faltam muitas Atas</a:t>
            </a:r>
            <a:endParaRPr/>
          </a:p>
          <a:p>
            <a:pPr indent="0" lvl="0" marL="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CECH – só tem pautas e  anexos. Faltam Deliberações e Atas. Iniciar uso do Ato Administrativo</a:t>
            </a:r>
            <a:endParaRPr/>
          </a:p>
          <a:p>
            <a:pPr indent="0" lvl="0" marL="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CCBS – só tem o quadro, sem informações. Faltam Pautas, Deliberações e Atas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Fluxos do Processo </a:t>
            </a:r>
            <a:r>
              <a:rPr i="1" lang="pt-BR"/>
              <a:t>ad referendum</a:t>
            </a:r>
            <a:endParaRPr/>
          </a:p>
        </p:txBody>
      </p:sp>
      <p:sp>
        <p:nvSpPr>
          <p:cNvPr id="301" name="Google Shape;301;p17"/>
          <p:cNvSpPr txBox="1"/>
          <p:nvPr>
            <p:ph idx="1" type="body"/>
          </p:nvPr>
        </p:nvSpPr>
        <p:spPr>
          <a:xfrm>
            <a:off x="485767" y="2081719"/>
            <a:ext cx="9613861" cy="45428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pt-BR"/>
              <a:t>Primeira Parte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O processo na unidade SEI – Conselho – CoC/CCxx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O CoC faz um Ato Administrativo </a:t>
            </a:r>
            <a:r>
              <a:rPr i="1" lang="pt-BR">
                <a:latin typeface="Calibri"/>
                <a:ea typeface="Calibri"/>
                <a:cs typeface="Calibri"/>
                <a:sym typeface="Calibri"/>
              </a:rPr>
              <a:t>ad referendum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O Presidente do CoC assina o Ato Administrativo </a:t>
            </a:r>
            <a:r>
              <a:rPr i="1" lang="pt-BR">
                <a:latin typeface="Calibri"/>
                <a:ea typeface="Calibri"/>
                <a:cs typeface="Calibri"/>
                <a:sym typeface="Calibri"/>
              </a:rPr>
              <a:t>ad referendum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 O Ato Administrativo é publicado no Boletim de Serviço Eletrônico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 O Ato Administrativo publicado é colocado no processo do interessado (processo específico) e segue sua tramitação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Os processos com </a:t>
            </a:r>
            <a:r>
              <a:rPr i="1" lang="pt-BR">
                <a:latin typeface="Calibri"/>
                <a:ea typeface="Calibri"/>
                <a:cs typeface="Calibri"/>
                <a:sym typeface="Calibri"/>
              </a:rPr>
              <a:t>ad referendum</a:t>
            </a:r>
            <a:r>
              <a:rPr lang="pt-BR">
                <a:latin typeface="Calibri"/>
                <a:ea typeface="Calibri"/>
                <a:cs typeface="Calibri"/>
                <a:sym typeface="Calibri"/>
              </a:rPr>
              <a:t> são colocados, como primeiro item da “Ordem do Dia” na “Pauta” da próxima reunião do CoC para homologação</a:t>
            </a:r>
            <a:r>
              <a:rPr lang="pt-BR"/>
              <a:t>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 sz="2400"/>
              <a:t>Os </a:t>
            </a:r>
            <a:r>
              <a:rPr i="1" lang="pt-BR" sz="2400"/>
              <a:t>ad referendum</a:t>
            </a:r>
            <a:r>
              <a:rPr lang="pt-BR" sz="2400"/>
              <a:t> são homologados na reunião do CoC</a:t>
            </a:r>
            <a:endParaRPr sz="24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Fluxos do Processo </a:t>
            </a:r>
            <a:r>
              <a:rPr i="1" lang="pt-BR"/>
              <a:t>ad referendum</a:t>
            </a:r>
            <a:endParaRPr/>
          </a:p>
        </p:txBody>
      </p:sp>
      <p:sp>
        <p:nvSpPr>
          <p:cNvPr id="307" name="Google Shape;307;p18"/>
          <p:cNvSpPr txBox="1"/>
          <p:nvPr>
            <p:ph idx="1" type="body"/>
          </p:nvPr>
        </p:nvSpPr>
        <p:spPr>
          <a:xfrm>
            <a:off x="602499" y="2052536"/>
            <a:ext cx="9613861" cy="470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2800"/>
              <a:t>Segunda Parte – Fluxo Padrão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É feito o Apostilamento de cada Ato Administrativo </a:t>
            </a:r>
            <a:r>
              <a:rPr i="1" lang="pt-BR" sz="2200"/>
              <a:t>ad referendum, </a:t>
            </a:r>
            <a:r>
              <a:rPr lang="pt-BR" sz="2200"/>
              <a:t>pela funcionalidade “Gerar PublicaçAo Relacionada”</a:t>
            </a:r>
            <a:endParaRPr sz="2200"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No documento gerado, a frase abaixo, é devidamente preenchida</a:t>
            </a:r>
            <a:endParaRPr/>
          </a:p>
          <a:p>
            <a:pPr indent="-109854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200"/>
          </a:p>
          <a:p>
            <a:pPr indent="0" lvl="0" marL="228600" rt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i="1" lang="pt-BR" sz="2200"/>
              <a:t>Homologado na ___ª Reunião Ordinária do Conselho____________ , realizada em 	xx/xxxxxxxxx/xxxx</a:t>
            </a:r>
            <a:endParaRPr i="1" sz="2200"/>
          </a:p>
          <a:p>
            <a:pPr indent="0" lvl="0" marL="228600" rt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200"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O Apostilamento é assinado pelo Presidente do CoC</a:t>
            </a:r>
            <a:endParaRPr sz="2200"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O Apostilamento é publicado no Boletim de Serviço Eletrônico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2200"/>
              <a:t> É lavrada a Ata da reunião, onde constarão todos os </a:t>
            </a:r>
            <a:r>
              <a:rPr i="1" lang="pt-BR" sz="2200"/>
              <a:t>ad referendum</a:t>
            </a:r>
            <a:r>
              <a:rPr lang="pt-BR" sz="2200"/>
              <a:t>  homologados</a:t>
            </a:r>
            <a:endParaRPr sz="2200"/>
          </a:p>
          <a:p>
            <a:pPr indent="-77470" lvl="0" marL="4572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77470" lvl="0" marL="228600" rtl="0" algn="just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/>
          </a:p>
          <a:p>
            <a:pPr indent="-990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9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 sz="3600"/>
              <a:t> </a:t>
            </a:r>
            <a:r>
              <a:rPr lang="pt-BR"/>
              <a:t>Fluxos do Processo </a:t>
            </a:r>
            <a:r>
              <a:rPr i="1" lang="pt-BR"/>
              <a:t>ad referendum</a:t>
            </a:r>
            <a:endParaRPr/>
          </a:p>
        </p:txBody>
      </p:sp>
      <p:sp>
        <p:nvSpPr>
          <p:cNvPr id="313" name="Google Shape;313;p19"/>
          <p:cNvSpPr txBox="1"/>
          <p:nvPr>
            <p:ph idx="1" type="body"/>
          </p:nvPr>
        </p:nvSpPr>
        <p:spPr>
          <a:xfrm>
            <a:off x="1" y="2052536"/>
            <a:ext cx="10294182" cy="4620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marR="74295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0000"/>
              <a:buNone/>
            </a:pPr>
            <a:r>
              <a:rPr b="1" lang="pt-BR" sz="8000"/>
              <a:t>Segunda Parte – Fluxo Extraordinário</a:t>
            </a:r>
            <a:endParaRPr/>
          </a:p>
          <a:p>
            <a:pPr indent="0" lvl="0" marL="0" marR="74295" rtl="0" algn="ctr">
              <a:lnSpc>
                <a:spcPct val="120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60000"/>
              <a:buNone/>
            </a:pPr>
            <a:r>
              <a:t/>
            </a:r>
            <a:endParaRPr sz="8000" u="none" strike="noStrike"/>
          </a:p>
          <a:p>
            <a:pPr indent="-228600" lvl="0" marL="228600" marR="74295" rtl="0" algn="just">
              <a:lnSpc>
                <a:spcPct val="120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60000"/>
              <a:buChar char="•"/>
            </a:pPr>
            <a:r>
              <a:rPr lang="pt-BR" sz="8000" u="none" strike="noStrike"/>
              <a:t>É feito um Ato Administrativo com o registro de todas as homologações em bloco, que fica no processo SEI da reunião, sem envio aos interessados</a:t>
            </a:r>
            <a:endParaRPr/>
          </a:p>
          <a:p>
            <a:pPr indent="-228600" lvl="0" marL="228600" marR="74295" rtl="0" algn="just">
              <a:lnSpc>
                <a:spcPct val="120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60000"/>
              <a:buChar char="•"/>
            </a:pPr>
            <a:r>
              <a:rPr lang="pt-BR" sz="8000" u="none" strike="noStrike"/>
              <a:t>O Presidente do CoC assina o Ato Administrativo com as homologações em bloco</a:t>
            </a:r>
            <a:endParaRPr/>
          </a:p>
          <a:p>
            <a:pPr indent="-228600" lvl="0" marL="228600" marR="74295" rtl="0" algn="just">
              <a:lnSpc>
                <a:spcPct val="120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60000"/>
              <a:buChar char="•"/>
            </a:pPr>
            <a:r>
              <a:rPr lang="pt-BR" sz="8000" u="none" strike="noStrike"/>
              <a:t>O Ato Administrativo com as homologações em bloco é publicado no Boletim de Serviço Eletrônico</a:t>
            </a:r>
            <a:endParaRPr/>
          </a:p>
          <a:p>
            <a:pPr indent="-228600" lvl="0" marL="228600" marR="74295" rtl="0" algn="just">
              <a:lnSpc>
                <a:spcPct val="120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60000"/>
              <a:buChar char="•"/>
            </a:pPr>
            <a:r>
              <a:rPr lang="pt-BR" sz="8000" u="none" strike="noStrike"/>
              <a:t>É lavrada a Ata de reunião, onde constarão todos os </a:t>
            </a:r>
            <a:r>
              <a:rPr i="1" lang="pt-BR" sz="8000" u="none" strike="noStrike"/>
              <a:t>ad referendum </a:t>
            </a:r>
            <a:r>
              <a:rPr lang="pt-BR" sz="8000" u="none" strike="noStrike"/>
              <a:t>homologados</a:t>
            </a:r>
            <a:endParaRPr/>
          </a:p>
          <a:p>
            <a:pPr indent="0" lvl="0" marL="0" marR="74295" rtl="0" algn="just">
              <a:lnSpc>
                <a:spcPct val="120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60000"/>
              <a:buNone/>
            </a:pPr>
            <a:r>
              <a:t/>
            </a:r>
            <a:endParaRPr sz="8000" u="none" strike="noStrike"/>
          </a:p>
          <a:p>
            <a:pPr indent="-228600" lvl="0" marL="228600" marR="74295" rtl="0" algn="just">
              <a:lnSpc>
                <a:spcPct val="120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60000"/>
              <a:buChar char="•"/>
            </a:pPr>
            <a:r>
              <a:rPr lang="pt-BR" sz="8000"/>
              <a:t>P</a:t>
            </a:r>
            <a:r>
              <a:rPr lang="pt-BR" sz="8000" u="none" strike="noStrike"/>
              <a:t>ara cada </a:t>
            </a:r>
            <a:r>
              <a:rPr i="1" lang="pt-BR" sz="8000" u="none" strike="noStrike"/>
              <a:t>ad referendum</a:t>
            </a:r>
            <a:r>
              <a:rPr lang="pt-BR" sz="8000" u="none" strike="noStrike"/>
              <a:t>, o Conselho localiza o processo respectivo e anota nas informações do “Resumo” o número do processo da reunião em que foi homologado o </a:t>
            </a:r>
            <a:r>
              <a:rPr i="1" lang="pt-BR" sz="8000" u="none" strike="noStrike"/>
              <a:t>ad referendum</a:t>
            </a:r>
            <a:r>
              <a:rPr i="1" lang="pt-BR" sz="5300" u="none" strike="noStrike"/>
              <a:t>.</a:t>
            </a:r>
            <a:r>
              <a:rPr lang="pt-BR" sz="5300" u="none" strike="noStrike"/>
              <a:t> </a:t>
            </a:r>
            <a:r>
              <a:rPr lang="pt-BR" sz="5300"/>
              <a:t> </a:t>
            </a:r>
            <a:endParaRPr/>
          </a:p>
          <a:p>
            <a:pPr indent="-144462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5300"/>
          </a:p>
          <a:p>
            <a:pPr indent="-152400" lvl="0" marL="228600" marR="74295" rtl="0" algn="just">
              <a:lnSpc>
                <a:spcPct val="120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218181"/>
              <a:buNone/>
            </a:pPr>
            <a:r>
              <a:t/>
            </a:r>
            <a:endParaRPr sz="2200"/>
          </a:p>
          <a:p>
            <a:pPr indent="-193675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200"/>
          </a:p>
          <a:p>
            <a:pPr indent="-1524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218181"/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218181"/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218181"/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2000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2000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28600" marR="74295" rtl="0" algn="just">
              <a:lnSpc>
                <a:spcPct val="95000"/>
              </a:lnSpc>
              <a:spcBef>
                <a:spcPts val="595"/>
              </a:spcBef>
              <a:spcAft>
                <a:spcPts val="0"/>
              </a:spcAft>
              <a:buClr>
                <a:schemeClr val="lt1"/>
              </a:buClr>
              <a:buSzPct val="184615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Comissão Permanente de Revisão dos Atos Normativos da UFSCar - CoPRAN</a:t>
            </a:r>
            <a:endParaRPr/>
          </a:p>
        </p:txBody>
      </p:sp>
      <p:sp>
        <p:nvSpPr>
          <p:cNvPr id="209" name="Google Shape;209;p2"/>
          <p:cNvSpPr txBox="1"/>
          <p:nvPr>
            <p:ph idx="1" type="body"/>
          </p:nvPr>
        </p:nvSpPr>
        <p:spPr>
          <a:xfrm>
            <a:off x="680321" y="2110902"/>
            <a:ext cx="9613861" cy="45039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Elisabeth Márcia Martucci, Coord.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Andrea Ferreira Palhano de Jesus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Aparecida Regina Firmino Canhete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Camila Cassiavilani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Elizabeth Tomazini Cyrilo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Juliana Nayara Aguiar dos Santos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Lourdes de Souza Moraes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Maria Ângela Coelho de Mello</a:t>
            </a:r>
            <a:endParaRPr/>
          </a:p>
          <a:p>
            <a:pPr indent="-1041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Colaboradores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José Renato Prado – GR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Eliane Colepicolo – DePDG-TIC/SIn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Márcio Alves Cardoso – DePDG-TIC/SIn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Sílvio Carlos Marino - DeWeb/SIn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1041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/>
          </a:p>
          <a:p>
            <a:pPr indent="-1041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800"/>
          </a:p>
          <a:p>
            <a:pPr indent="-12192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</a:pPr>
            <a:r>
              <a:rPr lang="pt-BR" sz="3200"/>
              <a:t>Fluxos do Processo </a:t>
            </a:r>
            <a:r>
              <a:rPr i="1" lang="pt-BR" sz="3200"/>
              <a:t>ad referendum - sugestões</a:t>
            </a:r>
            <a:endParaRPr sz="3200"/>
          </a:p>
        </p:txBody>
      </p:sp>
      <p:pic>
        <p:nvPicPr>
          <p:cNvPr id="319" name="Google Shape;319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29863" y="2667541"/>
            <a:ext cx="5509272" cy="3598863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20"/>
          <p:cNvSpPr txBox="1"/>
          <p:nvPr/>
        </p:nvSpPr>
        <p:spPr>
          <a:xfrm>
            <a:off x="525294" y="2821021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21" name="Google Shape;32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658" y="2361128"/>
            <a:ext cx="6017342" cy="3743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</a:pPr>
            <a:r>
              <a:rPr lang="pt-BR" sz="3200"/>
              <a:t>Fluxos do Processo </a:t>
            </a:r>
            <a:r>
              <a:rPr i="1" lang="pt-BR" sz="3200"/>
              <a:t>ad referendum - sugestões</a:t>
            </a:r>
            <a:endParaRPr sz="3200"/>
          </a:p>
        </p:txBody>
      </p:sp>
      <p:sp>
        <p:nvSpPr>
          <p:cNvPr id="327" name="Google Shape;327;p21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Sobre o item 9: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Sugestão de fazer a anotação ao final do “Resumo”, logo depois de se fazer o Ato Administrativo </a:t>
            </a:r>
            <a:r>
              <a:rPr i="1" lang="pt-BR"/>
              <a:t>ad referendum, </a:t>
            </a:r>
            <a:r>
              <a:rPr lang="pt-BR"/>
              <a:t>inserindo o nº do Processo SEI da reunião do CoC em que será homologado, com link para o mesmo.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Dou essa sugestão, porque voltar em cada processo vi demandar um bom tempo.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Lembretes importantes </a:t>
            </a:r>
            <a:endParaRPr/>
          </a:p>
        </p:txBody>
      </p:sp>
      <p:sp>
        <p:nvSpPr>
          <p:cNvPr id="333" name="Google Shape;333;p22"/>
          <p:cNvSpPr txBox="1"/>
          <p:nvPr>
            <p:ph idx="1" type="body"/>
          </p:nvPr>
        </p:nvSpPr>
        <p:spPr>
          <a:xfrm>
            <a:off x="86935" y="2120630"/>
            <a:ext cx="9613861" cy="4503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Elaborar os atos oficiais com cuidado e em conformidade com modelo SEI-UFSCar – Portarias e Atos Administrativos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não considerar - modelo de Ato Administrativo – ad referendum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Todos os atos oficiais devem ser publicados no Boletim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Todos os atos oficiais publicados no Boletim devem ter o campo “Resumo” preenchido.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Todos os atos oficiais devem estar com acesso público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Verificar necessidade de revogação de atos oficiais relativos à pandemia Covid-19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Informações e Dúvidas</a:t>
            </a:r>
            <a:endParaRPr/>
          </a:p>
        </p:txBody>
      </p:sp>
      <p:sp>
        <p:nvSpPr>
          <p:cNvPr id="339" name="Google Shape;339;p23"/>
          <p:cNvSpPr txBox="1"/>
          <p:nvPr>
            <p:ph idx="1" type="body"/>
          </p:nvPr>
        </p:nvSpPr>
        <p:spPr>
          <a:xfrm>
            <a:off x="660865" y="2336872"/>
            <a:ext cx="9613861" cy="4063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Entrar em contato pelos e-mails			</a:t>
            </a:r>
            <a:r>
              <a:rPr lang="pt-BR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atosnormativos@ufscar.br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t-BR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beth@ufscar.br</a:t>
            </a: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Diálogo contínuo no envio de sugestões, dificuldades 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	Grupo de WhatsApp – GT Centros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Programação</a:t>
            </a:r>
            <a:endParaRPr/>
          </a:p>
        </p:txBody>
      </p:sp>
      <p:graphicFrame>
        <p:nvGraphicFramePr>
          <p:cNvPr id="215" name="Google Shape;215;p3"/>
          <p:cNvGraphicFramePr/>
          <p:nvPr/>
        </p:nvGraphicFramePr>
        <p:xfrm>
          <a:off x="1810703" y="249739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{868C7C34-6016-41AC-AD41-1C6408FD5BB9}</a:tableStyleId>
              </a:tblPr>
              <a:tblGrid>
                <a:gridCol w="2163100"/>
                <a:gridCol w="5190000"/>
              </a:tblGrid>
              <a:tr h="35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Horário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Atividade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828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14h30 às 15h30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Esclarecimento de dúvidas – questões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Revendo e analisando a prática 2025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583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15h30 às 16h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Café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150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16h às 17h30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Reuniões do Conselho de Centro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Noto Sans Symbols"/>
                        <a:buChar char="✔"/>
                      </a:pPr>
                      <a:r>
                        <a:rPr lang="pt-BR" sz="1800"/>
                        <a:t>Pautas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Noto Sans Symbols"/>
                        <a:buChar char="✔"/>
                      </a:pPr>
                      <a:r>
                        <a:rPr lang="pt-BR" sz="1800"/>
                        <a:t>Atas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Noto Sans Symbols"/>
                        <a:buChar char="✔"/>
                      </a:pPr>
                      <a:r>
                        <a:rPr lang="pt-BR" sz="1800"/>
                        <a:t>Divulgação no </a:t>
                      </a:r>
                      <a:r>
                        <a:rPr i="1" lang="pt-BR" sz="1800"/>
                        <a:t>site </a:t>
                      </a:r>
                      <a:r>
                        <a:rPr lang="pt-BR" sz="1800"/>
                        <a:t>do Centro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Fluxo do processo </a:t>
                      </a:r>
                      <a:r>
                        <a:rPr i="1" lang="pt-BR" sz="1800"/>
                        <a:t>ad referendum – </a:t>
                      </a:r>
                      <a:r>
                        <a:rPr i="0" lang="pt-BR" sz="1800"/>
                        <a:t>sugestões recebidas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Esclarecimento de Dúvidas</a:t>
            </a:r>
            <a:endParaRPr/>
          </a:p>
        </p:txBody>
      </p:sp>
      <p:sp>
        <p:nvSpPr>
          <p:cNvPr id="221" name="Google Shape;221;p4"/>
          <p:cNvSpPr txBox="1"/>
          <p:nvPr>
            <p:ph idx="1" type="body"/>
          </p:nvPr>
        </p:nvSpPr>
        <p:spPr>
          <a:xfrm>
            <a:off x="242576" y="2110902"/>
            <a:ext cx="10185475" cy="4464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0" i="0" lang="pt-BR" sz="2400" u="none" strike="noStrike"/>
              <a:t>Questão 1 </a:t>
            </a:r>
            <a:endParaRPr/>
          </a:p>
          <a:p>
            <a:pPr indent="-228600" lvl="0" marL="22860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Qual a data válida de uma Portaria de designação, com atribuição de FCC ou FG para produção de efeito financeiro, quando a data de publicação no DOU for posterior à data prevista para o início da função?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Resposta:</a:t>
            </a:r>
            <a:endParaRPr/>
          </a:p>
          <a:p>
            <a:pPr indent="-22860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A data prevista para o início da função.</a:t>
            </a:r>
            <a:endParaRPr/>
          </a:p>
          <a:p>
            <a:pPr indent="0" lvl="1" marL="45720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b="0" i="0" sz="2400" u="none" strike="noStrike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</a:pPr>
            <a:r>
              <a:t/>
            </a:r>
            <a:endParaRPr sz="8000">
              <a:solidFill>
                <a:srgbClr val="70757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</a:pPr>
            <a:r>
              <a:t/>
            </a:r>
            <a:endParaRPr sz="9600"/>
          </a:p>
          <a:p>
            <a:pPr indent="0" lvl="2" marL="914400" rtl="0" algn="just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</a:pPr>
            <a:r>
              <a:t/>
            </a:r>
            <a:endParaRPr sz="9000"/>
          </a:p>
          <a:p>
            <a:pPr indent="-762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Esclarecimento de Dúvidas</a:t>
            </a:r>
            <a:endParaRPr/>
          </a:p>
        </p:txBody>
      </p:sp>
      <p:sp>
        <p:nvSpPr>
          <p:cNvPr id="227" name="Google Shape;227;p5"/>
          <p:cNvSpPr txBox="1"/>
          <p:nvPr>
            <p:ph idx="1" type="body"/>
          </p:nvPr>
        </p:nvSpPr>
        <p:spPr>
          <a:xfrm>
            <a:off x="379380" y="2110902"/>
            <a:ext cx="9914802" cy="43969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/>
              <a:t>Questão 2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/>
              <a:t>Como redigir a Cláusula de Vigência quando a Portaria deve ser publicada no Diário Oficial da União?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/>
              <a:t>Resposta 1 - assuntos gerais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i="1" lang="pt-BR"/>
              <a:t>Art. 3º Esta Portaria entra em vigor na data de sua publicação no Diário Oficial da União.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i="1"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/>
              <a:t>Resposta 2 – designação com mandato e atribuição de função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i="1" lang="pt-BR"/>
              <a:t>Art. 3º Esta Portaria entra em vigor na data de sua publicação no Diário Oficial da União, considerando o disposto no Art. 1º.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87629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Esclarecimento de Dúvidas</a:t>
            </a:r>
            <a:endParaRPr/>
          </a:p>
        </p:txBody>
      </p:sp>
      <p:sp>
        <p:nvSpPr>
          <p:cNvPr id="233" name="Google Shape;233;p6"/>
          <p:cNvSpPr txBox="1"/>
          <p:nvPr>
            <p:ph idx="1" type="body"/>
          </p:nvPr>
        </p:nvSpPr>
        <p:spPr>
          <a:xfrm>
            <a:off x="680321" y="1834166"/>
            <a:ext cx="9613861" cy="4663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Questão 3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Nos casos de exercício de FG ou FCC, em cumprimento de mandato, a portaria indicará apenas a data de seu início ou indicará as datas de seu início e de seu término?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/>
              <a:t>Resposta: indicará apenas a data de início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i="1" lang="pt-BR" sz="2000"/>
              <a:t>Art. 1º Fica designado o Prof. Dr. xxxxxxxxxxxxxx Chefe do Departamento de xxxxxxxxxxx, para mandato de 2 (dois) anos, a partir de 20 de abril de 2025, com atribuição de Função Gratificada nível 2</a:t>
            </a:r>
            <a:r>
              <a:rPr lang="pt-BR" sz="1800">
                <a:solidFill>
                  <a:srgbClr val="000000"/>
                </a:solidFill>
              </a:rPr>
              <a:t>.</a:t>
            </a:r>
            <a:r>
              <a:rPr lang="pt-BR" sz="1800"/>
              <a:t>.</a:t>
            </a:r>
            <a:endParaRPr sz="1800"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</a:pPr>
            <a:r>
              <a:rPr lang="pt-BR" sz="3200"/>
              <a:t> </a:t>
            </a:r>
            <a:r>
              <a:rPr lang="pt-BR"/>
              <a:t>Revendo e analisando a Prática </a:t>
            </a:r>
            <a:endParaRPr/>
          </a:p>
        </p:txBody>
      </p:sp>
      <p:sp>
        <p:nvSpPr>
          <p:cNvPr id="239" name="Google Shape;239;p7"/>
          <p:cNvSpPr txBox="1"/>
          <p:nvPr>
            <p:ph idx="1" type="body"/>
          </p:nvPr>
        </p:nvSpPr>
        <p:spPr>
          <a:xfrm>
            <a:off x="87549" y="2033081"/>
            <a:ext cx="10321047" cy="45428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-228600" lvl="0" marL="22860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CCBS: uso incorreto de homologação em Ato Administrativo CoC/CCBS. Homologação deve ser utilizada apenas para Ato Administrativo </a:t>
            </a:r>
            <a:r>
              <a:rPr i="1" lang="pt-BR" sz="2200"/>
              <a:t>ad referendum </a:t>
            </a:r>
            <a:r>
              <a:rPr lang="pt-BR" sz="2200"/>
              <a:t>(ainda em estudo) </a:t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pt-BR" sz="2200"/>
              <a:t>Modelo SEI – Art. 4º ainda não deve ser utilizado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CECH: não colocação de Cláusula de Vigência em Portaria do Diretor. Uso desnecessário de negrito e itálico. Uso incorreto do CONSIDERANDO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CCET: uso de verbos não usuais - “referendado”, “homologado” - em Atos Administrativos CoC/CCET (?)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pt-BR" sz="2200"/>
              <a:t>Cabeçalhos institucionais – verificar necessidade de correções</a:t>
            </a:r>
            <a:endParaRPr/>
          </a:p>
        </p:txBody>
      </p:sp>
      <p:sp>
        <p:nvSpPr>
          <p:cNvPr id="240" name="Google Shape;240;p7"/>
          <p:cNvSpPr txBox="1"/>
          <p:nvPr/>
        </p:nvSpPr>
        <p:spPr>
          <a:xfrm>
            <a:off x="2247089" y="3249038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- Pautas</a:t>
            </a:r>
            <a:endParaRPr/>
          </a:p>
        </p:txBody>
      </p:sp>
      <p:sp>
        <p:nvSpPr>
          <p:cNvPr id="246" name="Google Shape;246;p8"/>
          <p:cNvSpPr txBox="1"/>
          <p:nvPr>
            <p:ph idx="1" type="body"/>
          </p:nvPr>
        </p:nvSpPr>
        <p:spPr>
          <a:xfrm>
            <a:off x="680321" y="2130358"/>
            <a:ext cx="9613861" cy="4815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762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i="0" lang="pt-BR" u="none" strike="noStrike"/>
              <a:t>Primeira </a:t>
            </a:r>
            <a:r>
              <a:rPr b="1" lang="pt-BR"/>
              <a:t>P</a:t>
            </a:r>
            <a:r>
              <a:rPr b="1" i="0" lang="pt-BR" u="none" strike="noStrike"/>
              <a:t>arte – O Expediente</a:t>
            </a:r>
            <a:endParaRPr/>
          </a:p>
          <a:p>
            <a:pPr indent="-76200" lvl="0" marL="76200" marR="7620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b="0" i="0" lang="pt-BR" u="none" strike="noStrike"/>
              <a:t>Apreciação de Atas: submissão ao plenário para aprovação ou proposição de correção, alteração ou emenda ao texto </a:t>
            </a:r>
            <a:endParaRPr/>
          </a:p>
          <a:p>
            <a:pPr indent="-76200" lvl="0" marL="76200" marR="7620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b="0" i="0" lang="pt-BR" u="none" strike="noStrike"/>
              <a:t>Comunicações: espaço para divulgação de informes de interesse do Conselho ou da Instituição, sendo o primeiro momento reservado à Presidência e o segundo aos </a:t>
            </a:r>
            <a:r>
              <a:rPr lang="pt-BR"/>
              <a:t>membros</a:t>
            </a:r>
            <a:endParaRPr b="0" i="0" u="none" strike="noStrike"/>
          </a:p>
          <a:p>
            <a:pPr indent="0" lvl="0" marL="0" marR="7620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marR="7620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pt-BR"/>
              <a:t>Segunda Parte - </a:t>
            </a:r>
            <a:r>
              <a:rPr b="1" i="0" lang="pt-BR" u="none" strike="noStrike"/>
              <a:t>Ordem do Dia </a:t>
            </a:r>
            <a:endParaRPr/>
          </a:p>
          <a:p>
            <a:pPr indent="-228600" lvl="0" marL="228600" marR="7620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pt-BR"/>
              <a:t>C</a:t>
            </a:r>
            <a:r>
              <a:rPr b="0" i="0" lang="pt-BR" u="none" strike="noStrike"/>
              <a:t>ompreende as matérias constantes da pauta da sessão que serão discutidas e votadas</a:t>
            </a:r>
            <a:endParaRPr b="0" i="0" sz="2000" u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9"/>
          <p:cNvSpPr txBox="1"/>
          <p:nvPr>
            <p:ph type="title"/>
          </p:nvPr>
        </p:nvSpPr>
        <p:spPr>
          <a:xfrm>
            <a:off x="135572" y="733772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pt-BR"/>
              <a:t>Reuniões do CoC - Pautas</a:t>
            </a:r>
            <a:endParaRPr/>
          </a:p>
        </p:txBody>
      </p:sp>
      <p:sp>
        <p:nvSpPr>
          <p:cNvPr id="252" name="Google Shape;252;p9"/>
          <p:cNvSpPr txBox="1"/>
          <p:nvPr>
            <p:ph idx="1" type="body"/>
          </p:nvPr>
        </p:nvSpPr>
        <p:spPr>
          <a:xfrm>
            <a:off x="390809" y="1984443"/>
            <a:ext cx="9903373" cy="48735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6400">
                <a:latin typeface="Calibri"/>
                <a:ea typeface="Calibri"/>
                <a:cs typeface="Calibri"/>
                <a:sym typeface="Calibri"/>
              </a:rPr>
              <a:t>Conselho do Centro xxxxxxx</a:t>
            </a:r>
            <a:endParaRPr sz="6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6400">
                <a:latin typeface="Calibri"/>
                <a:ea typeface="Calibri"/>
                <a:cs typeface="Calibri"/>
                <a:sym typeface="Calibri"/>
              </a:rPr>
              <a:t>Pauta da 16ª Reunião Ordinária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6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5600">
                <a:latin typeface="Calibri"/>
                <a:ea typeface="Calibri"/>
                <a:cs typeface="Calibri"/>
                <a:sym typeface="Calibri"/>
              </a:rPr>
              <a:t>Data: 20 de fevereiro de 2025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5600">
                <a:latin typeface="Calibri"/>
                <a:ea typeface="Calibri"/>
                <a:cs typeface="Calibri"/>
                <a:sym typeface="Calibri"/>
              </a:rPr>
              <a:t>Horário: 14h30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5600">
                <a:latin typeface="Calibri"/>
                <a:ea typeface="Calibri"/>
                <a:cs typeface="Calibri"/>
                <a:sym typeface="Calibri"/>
              </a:rPr>
              <a:t>Local: Auditório do CCxx</a:t>
            </a:r>
            <a:endParaRPr sz="5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5600">
                <a:latin typeface="Calibri"/>
                <a:ea typeface="Calibri"/>
                <a:cs typeface="Calibri"/>
                <a:sym typeface="Calibri"/>
              </a:rPr>
              <a:t>Link da videochamada: </a:t>
            </a:r>
            <a:r>
              <a:rPr lang="pt-BR" sz="5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https://meet.google.com/jov-ehbs-xgs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4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pt-BR" sz="6400">
                <a:latin typeface="Calibri"/>
                <a:ea typeface="Calibri"/>
                <a:cs typeface="Calibri"/>
                <a:sym typeface="Calibri"/>
              </a:rPr>
              <a:t>1. Apreciação de Atas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6400">
                <a:latin typeface="Calibri"/>
                <a:ea typeface="Calibri"/>
                <a:cs typeface="Calibri"/>
                <a:sym typeface="Calibri"/>
              </a:rPr>
              <a:t>     Ata da 15ª Reunião Ordinária, realizada em 12 de dezembro de 2024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pt-BR" sz="6400">
                <a:latin typeface="Calibri"/>
                <a:ea typeface="Calibri"/>
                <a:cs typeface="Calibri"/>
                <a:sym typeface="Calibri"/>
              </a:rPr>
              <a:t>2. Comunicações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6400">
                <a:latin typeface="Calibri"/>
                <a:ea typeface="Calibri"/>
                <a:cs typeface="Calibri"/>
                <a:sym typeface="Calibri"/>
              </a:rPr>
              <a:t>2.1 Comunicações da Presidência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6400">
                <a:latin typeface="Calibri"/>
                <a:ea typeface="Calibri"/>
                <a:cs typeface="Calibri"/>
                <a:sym typeface="Calibri"/>
              </a:rPr>
              <a:t>2.2 Comunicações dos membros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pt-BR" sz="6400">
                <a:latin typeface="Calibri"/>
                <a:ea typeface="Calibri"/>
                <a:cs typeface="Calibri"/>
                <a:sym typeface="Calibri"/>
              </a:rPr>
              <a:t>3. Ordem do Dia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6400">
                <a:latin typeface="Calibri"/>
                <a:ea typeface="Calibri"/>
                <a:cs typeface="Calibri"/>
                <a:sym typeface="Calibri"/>
              </a:rPr>
              <a:t>3.1 Relatório de Atividades 2024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6400">
                <a:latin typeface="Calibri"/>
                <a:ea typeface="Calibri"/>
                <a:cs typeface="Calibri"/>
                <a:sym typeface="Calibri"/>
              </a:rPr>
              <a:t>3.2 Calendário de Reuniões Ordinárias 2025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64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rlim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2022-09-12T17:39:05Z</dcterms:created>
  <dc:creator>RICARDO MARTUCCI</dc:creator>
</cp:coreProperties>
</file>