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335" r:id="rId4"/>
    <p:sldId id="275" r:id="rId5"/>
    <p:sldId id="322" r:id="rId6"/>
    <p:sldId id="319" r:id="rId7"/>
    <p:sldId id="278" r:id="rId8"/>
    <p:sldId id="323" r:id="rId9"/>
    <p:sldId id="325" r:id="rId10"/>
    <p:sldId id="290" r:id="rId11"/>
    <p:sldId id="328" r:id="rId12"/>
    <p:sldId id="293" r:id="rId13"/>
    <p:sldId id="329" r:id="rId14"/>
    <p:sldId id="295" r:id="rId15"/>
    <p:sldId id="330" r:id="rId16"/>
    <p:sldId id="297" r:id="rId17"/>
    <p:sldId id="331" r:id="rId18"/>
    <p:sldId id="306" r:id="rId19"/>
    <p:sldId id="332" r:id="rId20"/>
    <p:sldId id="309" r:id="rId21"/>
    <p:sldId id="333" r:id="rId22"/>
    <p:sldId id="326" r:id="rId23"/>
    <p:sldId id="334" r:id="rId24"/>
    <p:sldId id="327" r:id="rId25"/>
    <p:sldId id="318" r:id="rId26"/>
    <p:sldId id="2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6/10/25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fscar.br/atos-normativos-da-ufscar" TargetMode="External"/><Relationship Id="rId2" Type="http://schemas.openxmlformats.org/officeDocument/2006/relationships/hyperlink" Target="https://www.portalsei.ufscar.br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beth@ufscar.br" TargetMode="External"/><Relationship Id="rId2" Type="http://schemas.openxmlformats.org/officeDocument/2006/relationships/hyperlink" Target="mailto:atosnormativos@ufscar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C0CC71-66A5-F847-C2ED-A4897F657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915" y="2742465"/>
            <a:ext cx="8678541" cy="1117687"/>
          </a:xfrm>
        </p:spPr>
        <p:txBody>
          <a:bodyPr/>
          <a:lstStyle/>
          <a:p>
            <a:pPr algn="l"/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br>
              <a:rPr lang="pt-BR" sz="2800" dirty="0"/>
            </a:br>
            <a:r>
              <a:rPr lang="pt-BR" sz="2800" dirty="0"/>
              <a:t>4º Encontro </a:t>
            </a:r>
            <a:r>
              <a:rPr lang="pt-BR" sz="2800" dirty="0" err="1"/>
              <a:t>CoPRAN</a:t>
            </a:r>
            <a:r>
              <a:rPr lang="pt-BR" sz="2800" dirty="0"/>
              <a:t> com as Secretarias de Apoio das Diretorias de Centro – </a:t>
            </a:r>
            <a:r>
              <a:rPr lang="pt-BR" sz="2800" i="1" dirty="0"/>
              <a:t>Campi </a:t>
            </a:r>
            <a:r>
              <a:rPr lang="pt-BR" sz="2800" dirty="0"/>
              <a:t>Araras, Sorocaba e Lagoa do Sino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58A23BA9-0449-3D34-7803-46159C1C9B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10 de junho 2025</a:t>
            </a:r>
          </a:p>
        </p:txBody>
      </p:sp>
    </p:spTree>
    <p:extLst>
      <p:ext uri="{BB962C8B-B14F-4D97-AF65-F5344CB8AC3E}">
        <p14:creationId xmlns:p14="http://schemas.microsoft.com/office/powerpoint/2010/main" val="3103064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F15440-CD5E-BA35-5278-3F6A28815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dirty="0"/>
              <a:t>Partes do Ato </a:t>
            </a:r>
            <a:r>
              <a:rPr lang="pt-BR" dirty="0"/>
              <a:t>Oficial</a:t>
            </a:r>
            <a:r>
              <a:rPr lang="pt-BR" sz="3600" dirty="0"/>
              <a:t> - Epígrafe  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70F39F-E178-58A1-ADC6-F7B4425D1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52536"/>
            <a:ext cx="9613861" cy="4620638"/>
          </a:xfrm>
        </p:spPr>
        <p:txBody>
          <a:bodyPr>
            <a:normAutofit fontScale="62500" lnSpcReduction="20000"/>
          </a:bodyPr>
          <a:lstStyle/>
          <a:p>
            <a:pPr marL="0" marR="74295" indent="0" algn="ctr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391920" algn="l"/>
              </a:tabLst>
            </a:pP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Grafada em maiúsculas, centralizada, sem negrito</a:t>
            </a:r>
          </a:p>
          <a:p>
            <a:pPr marL="0" marR="74295" indent="0" algn="ctr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391920" algn="l"/>
              </a:tabLst>
            </a:pP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(já formatada pelo SEI)</a:t>
            </a:r>
          </a:p>
          <a:p>
            <a:pPr marL="0" marR="74295" indent="0" algn="ctr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391920" algn="l"/>
              </a:tabLst>
            </a:pP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r>
              <a:rPr lang="pt-PT" sz="4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Tipo ou espécie</a:t>
            </a: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Portaria,</a:t>
            </a:r>
            <a:r>
              <a:rPr lang="pt-PT" sz="45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45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Ato Administrativo</a:t>
            </a: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r>
              <a:rPr lang="pt-PT" sz="4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Sigla:  </a:t>
            </a: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unidade ou do colegiado em maiúsculas</a:t>
            </a: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r>
              <a:rPr lang="pt-PT" sz="4500" b="1" spc="8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Numeração: </a:t>
            </a:r>
            <a:r>
              <a:rPr lang="pt-PT" sz="4500" spc="8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sequencial</a:t>
            </a:r>
            <a:r>
              <a:rPr lang="pt-PT" sz="4500" b="1" spc="8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pt-PT" sz="4500" spc="-1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45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“Nº”</a:t>
            </a: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PT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r>
              <a:rPr lang="pt-BR" sz="4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Data:  </a:t>
            </a:r>
            <a:r>
              <a:rPr lang="pt-BR" sz="45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Ano</a:t>
            </a:r>
            <a:endParaRPr lang="pt-BR" sz="45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4295" indent="0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391920" algn="l"/>
              </a:tabLst>
            </a:pPr>
            <a:br>
              <a:rPr lang="pt-PT" sz="2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pt-BR" sz="2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P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PT" sz="2200" spc="8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91920" algn="l"/>
              </a:tabLst>
            </a:pPr>
            <a:endParaRPr lang="pt-B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006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B8B7C4-CC7F-38A8-7D79-35B967C2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Epígrafe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BC76D0-202D-FCE2-DCD5-1EF720F20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t-BR" sz="28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PORTARIA CCET Nº 386/2023</a:t>
            </a:r>
          </a:p>
          <a:p>
            <a:pPr marL="0" indent="0">
              <a:buNone/>
            </a:pP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pt-BR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ATO ADMINISTRATIVO COC/CECH Nº 321/2025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3101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87606-A219-F86D-754E-F98DCD8E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572" y="733772"/>
            <a:ext cx="9613861" cy="1080938"/>
          </a:xfrm>
        </p:spPr>
        <p:txBody>
          <a:bodyPr/>
          <a:lstStyle/>
          <a:p>
            <a:r>
              <a:rPr lang="pt-BR" dirty="0"/>
              <a:t>Partes do Ato Oficial – Ementa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DBDE3B-D0F1-18FC-4B2C-BA579F438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809" y="2288234"/>
            <a:ext cx="9903373" cy="4409128"/>
          </a:xfrm>
        </p:spPr>
        <p:txBody>
          <a:bodyPr>
            <a:normAutofit/>
          </a:bodyPr>
          <a:lstStyle/>
          <a:p>
            <a:pPr marL="0" marR="74295" indent="0" algn="ctr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402715" algn="l"/>
              </a:tabLs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Justificada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direita, com 9cm de recuo e espaçamento linha superior e inferior (já formatada pelo SEI)</a:t>
            </a: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402715" algn="l"/>
              </a:tabLst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402715" algn="l"/>
              </a:tabLst>
            </a:pP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Explicita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pc="2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objeto</a:t>
            </a:r>
            <a:r>
              <a:rPr lang="pt-PT" spc="2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PT" spc="2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ato</a:t>
            </a:r>
            <a:r>
              <a:rPr lang="pt-PT" spc="2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oficial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resumo conciso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402715" algn="l"/>
              </a:tabLst>
            </a:pP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402715" algn="l"/>
              </a:tabLs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nicia-se,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obrigatoriamente,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verbo,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presente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indicativo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pt-PT" spc="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terceira</a:t>
            </a:r>
            <a:r>
              <a:rPr lang="pt-PT" spc="-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pessoa</a:t>
            </a:r>
            <a:r>
              <a:rPr lang="pt-PT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singular: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(i) designa;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PT" spc="-1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institui;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PT" spc="-1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autoriza;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cria;</a:t>
            </a:r>
            <a:r>
              <a:rPr lang="pt-PT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t-PT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t-PT" spc="-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aprova;</a:t>
            </a:r>
            <a:r>
              <a:rPr lang="pt-PT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lang="pt-PT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4295" indent="0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402715" algn="l"/>
              </a:tabLs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>
              <a:lnSpc>
                <a:spcPct val="95000"/>
              </a:lnSpc>
              <a:spcBef>
                <a:spcPts val="595"/>
              </a:spcBef>
              <a:buSzPts val="1200"/>
              <a:tabLst>
                <a:tab pos="1402715" algn="l"/>
              </a:tabLst>
            </a:pP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xige</a:t>
            </a:r>
            <a:r>
              <a:rPr lang="pt-PT" spc="2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cuidado</a:t>
            </a:r>
            <a:r>
              <a:rPr lang="pt-PT" spc="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pt-PT" spc="2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escolha</a:t>
            </a:r>
            <a:r>
              <a:rPr lang="pt-PT" spc="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PT" spc="2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palavras-chave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identificação</a:t>
            </a:r>
            <a:r>
              <a:rPr lang="pt-PT" spc="-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precisa</a:t>
            </a:r>
            <a:r>
              <a:rPr lang="pt-PT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lang="pt-P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conteúdo</a:t>
            </a:r>
            <a:r>
              <a:rPr lang="pt-PT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74295" indent="0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402715" algn="l"/>
              </a:tabLst>
            </a:pPr>
            <a:endParaRPr lang="pt-B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marR="74295" lvl="2" indent="0" algn="l">
              <a:lnSpc>
                <a:spcPct val="95000"/>
              </a:lnSpc>
              <a:spcBef>
                <a:spcPts val="610"/>
              </a:spcBef>
              <a:buSzPts val="1200"/>
              <a:buNone/>
              <a:tabLst>
                <a:tab pos="1374140" algn="l"/>
              </a:tabLs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5079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71D70F-0CC3-9F39-11C9-3E4C47D4D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Ementa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522D5A-7049-FD88-D0FC-E6C5D7036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213" y="2159540"/>
            <a:ext cx="9515969" cy="4309354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r>
              <a:rPr lang="pt-BR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Designa Coordenador do Programa de Pós-Graduação em Imagem e Som</a:t>
            </a:r>
          </a:p>
          <a:p>
            <a:pPr marL="0" indent="0" algn="just">
              <a:buNone/>
            </a:pPr>
            <a:endParaRPr lang="pt-BR" sz="9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9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Constitui Comissão para elaboração do planejamento estratégico de internacionalização da UFSCar </a:t>
            </a:r>
          </a:p>
          <a:p>
            <a:pPr marL="0" indent="0" algn="just">
              <a:buNone/>
            </a:pPr>
            <a:endParaRPr lang="pt-BR" sz="9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9500" b="0" i="0" u="none" strike="noStrike" dirty="0">
                <a:effectLst/>
                <a:latin typeface="Calibri" panose="020F0502020204030204" pitchFamily="34" charset="0"/>
              </a:rPr>
              <a:t>Revoga a </a:t>
            </a:r>
            <a:r>
              <a:rPr lang="pt-BR" sz="9500" dirty="0">
                <a:latin typeface="Calibri" panose="020F0502020204030204" pitchFamily="34" charset="0"/>
              </a:rPr>
              <a:t>P</a:t>
            </a:r>
            <a:r>
              <a:rPr lang="pt-BR" sz="9500" b="0" i="0" u="none" strike="noStrike" dirty="0">
                <a:effectLst/>
                <a:latin typeface="Calibri" panose="020F0502020204030204" pitchFamily="34" charset="0"/>
              </a:rPr>
              <a:t>ortaria CCET nº 408, de 10 de agosto de 2023, que </a:t>
            </a:r>
            <a:r>
              <a:rPr lang="pt-BR" sz="9500" dirty="0">
                <a:latin typeface="Calibri" panose="020F0502020204030204" pitchFamily="34" charset="0"/>
              </a:rPr>
              <a:t>designou o Prof. Dr. </a:t>
            </a:r>
            <a:r>
              <a:rPr lang="pt-BR" sz="9500" dirty="0" err="1">
                <a:latin typeface="Calibri" panose="020F0502020204030204" pitchFamily="34" charset="0"/>
              </a:rPr>
              <a:t>xxxxxx</a:t>
            </a:r>
            <a:r>
              <a:rPr lang="pt-BR" sz="9500" dirty="0">
                <a:latin typeface="Calibri" panose="020F0502020204030204" pitchFamily="34" charset="0"/>
              </a:rPr>
              <a:t>,</a:t>
            </a:r>
            <a:r>
              <a:rPr lang="pt-BR" sz="9500" b="0" i="0" u="none" strike="noStrike" dirty="0">
                <a:effectLst/>
                <a:latin typeface="Calibri" panose="020F0502020204030204" pitchFamily="34" charset="0"/>
              </a:rPr>
              <a:t> </a:t>
            </a:r>
            <a:r>
              <a:rPr lang="pt-BR" sz="9500" dirty="0" err="1">
                <a:latin typeface="Calibri" panose="020F0502020204030204" pitchFamily="34" charset="0"/>
              </a:rPr>
              <a:t>Vice-coordenador</a:t>
            </a:r>
            <a:r>
              <a:rPr lang="pt-BR" sz="9500" b="0" i="0" u="none" strike="noStrike" dirty="0">
                <a:effectLst/>
                <a:latin typeface="Calibri" panose="020F0502020204030204" pitchFamily="34" charset="0"/>
              </a:rPr>
              <a:t> do Curso de Engenharia de Materiais.</a:t>
            </a:r>
            <a:r>
              <a:rPr lang="pt-BR" sz="95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t-BR" sz="95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6551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986D6D-DCD3-A1CA-E509-435D3B3EF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Partes do Ato Oficial - Preâmbulo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34C9314-CFC6-F44E-7EB9-4EE49E302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10902"/>
            <a:ext cx="9613861" cy="4523362"/>
          </a:xfrm>
        </p:spPr>
        <p:txBody>
          <a:bodyPr>
            <a:normAutofit lnSpcReduction="10000"/>
          </a:bodyPr>
          <a:lstStyle/>
          <a:p>
            <a:pPr marL="0" marR="74295" indent="0" algn="ctr">
              <a:spcBef>
                <a:spcPts val="565"/>
              </a:spcBef>
              <a:buSzPts val="1200"/>
              <a:buNone/>
              <a:tabLst>
                <a:tab pos="496570" algn="l"/>
              </a:tabLst>
            </a:pPr>
            <a:r>
              <a:rPr lang="pt-PT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ndica</a:t>
            </a:r>
            <a:r>
              <a:rPr lang="pt-PT" sz="3000" spc="1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000" spc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autoridade</a:t>
            </a:r>
            <a:r>
              <a:rPr lang="pt-PT" sz="3000" spc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com competência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lang="pt-PT" sz="3000" spc="1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000" spc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emissão</a:t>
            </a:r>
            <a:r>
              <a:rPr lang="pt-PT" sz="3000" spc="1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</a:t>
            </a:r>
            <a:r>
              <a:rPr lang="pt-PT" sz="3000" spc="15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3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ato</a:t>
            </a:r>
          </a:p>
          <a:p>
            <a:pPr marL="0" marR="74295" indent="0" algn="ctr">
              <a:spcBef>
                <a:spcPts val="565"/>
              </a:spcBef>
              <a:buSzPts val="1200"/>
              <a:buNone/>
              <a:tabLst>
                <a:tab pos="496570" algn="l"/>
              </a:tabLst>
            </a:pPr>
            <a:endParaRPr lang="pt-B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98450" marR="71755" indent="-171450">
              <a:lnSpc>
                <a:spcPct val="110000"/>
              </a:lnSpc>
            </a:pP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Registra,</a:t>
            </a:r>
            <a:r>
              <a:rPr lang="pt-PT" sz="2800" spc="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quando</a:t>
            </a:r>
            <a:r>
              <a:rPr lang="pt-PT" sz="2800" spc="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couber,</a:t>
            </a:r>
            <a:r>
              <a:rPr lang="pt-PT" sz="2800" spc="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</a:t>
            </a:r>
            <a:r>
              <a:rPr lang="pt-PT" sz="2800" spc="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número</a:t>
            </a:r>
            <a:r>
              <a:rPr lang="pt-PT" sz="2800" spc="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</a:t>
            </a:r>
            <a:r>
              <a:rPr lang="pt-PT" sz="2800" spc="2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processo</a:t>
            </a:r>
            <a:r>
              <a:rPr lang="pt-PT" sz="2800" spc="2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pt-PT" sz="2800" i="1" spc="-26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tendo</a:t>
            </a:r>
            <a:r>
              <a:rPr lang="pt-PT" sz="2800" i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em vista o que</a:t>
            </a:r>
            <a:r>
              <a:rPr lang="pt-PT" sz="2800" i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consta do Processo SEI-</a:t>
            </a:r>
            <a:r>
              <a:rPr lang="pt-PT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UFSCar</a:t>
            </a:r>
            <a:r>
              <a:rPr lang="pt-PT" sz="2800" i="1" spc="-5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nº </a:t>
            </a:r>
            <a:r>
              <a:rPr lang="pt-PT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xxxxxxx</a:t>
            </a:r>
            <a:r>
              <a:rPr lang="pt-PT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</a:p>
          <a:p>
            <a:pPr marL="298450" marR="71755" indent="-171450">
              <a:lnSpc>
                <a:spcPct val="95000"/>
              </a:lnSpc>
            </a:pP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</a:t>
            </a:r>
            <a:r>
              <a:rPr lang="pt-PT" sz="2800" spc="2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quando couber,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fundamentos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validade,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meio</a:t>
            </a:r>
            <a:r>
              <a:rPr lang="pt-PT" sz="2800" spc="21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PT" sz="2800" spc="-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“considerandos”</a:t>
            </a:r>
          </a:p>
          <a:p>
            <a:pPr marL="298450" marR="71755" indent="-171450">
              <a:lnSpc>
                <a:spcPct val="95000"/>
              </a:lnSpc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pós o preâmbulo, com um espaçamento entre a linha superior e inferior, é colocada</a:t>
            </a:r>
            <a:r>
              <a:rPr lang="pt-PT" sz="2800" spc="-26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ordem de execução, seguida de dois pontos: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“RESOLVE</a:t>
            </a: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”</a:t>
            </a: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0537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BD830A-96C8-ED99-1773-244CDBDB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preâmbulo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6CC317-0781-7B26-561E-E25A6299D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33081"/>
            <a:ext cx="9613861" cy="4581728"/>
          </a:xfrm>
        </p:spPr>
        <p:txBody>
          <a:bodyPr>
            <a:normAutofit fontScale="25000" lnSpcReduction="20000"/>
          </a:bodyPr>
          <a:lstStyle/>
          <a:p>
            <a:pPr marL="0" marR="38100" indent="0" algn="just">
              <a:spcAft>
                <a:spcPts val="0"/>
              </a:spcAft>
              <a:buNone/>
            </a:pPr>
            <a:r>
              <a:rPr lang="pt-BR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Diretor do Centro de Ciências Exatas e Tecnologia,  no uso de suas atribuições, expressas no Estatuto e Regimento Geral da UFSCar e no Regimento Interno do CCET, e tendo em vista o que consta no Processo SEI-UFSCar nº 23112.009297/2023-10,</a:t>
            </a: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sz="8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CONSIDERANDO </a:t>
            </a:r>
            <a:r>
              <a:rPr lang="pt-BR" sz="8000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xxxxxxx</a:t>
            </a:r>
            <a:r>
              <a:rPr lang="pt-BR" sz="8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;</a:t>
            </a:r>
          </a:p>
          <a:p>
            <a:pPr marL="0" marR="38100" indent="0" algn="just">
              <a:spcAft>
                <a:spcPts val="0"/>
              </a:spcAft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sz="8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CONSIDERANDO </a:t>
            </a:r>
            <a:r>
              <a:rPr lang="pt-BR" sz="8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xxxxxxxxxxxxx</a:t>
            </a:r>
            <a:r>
              <a:rPr lang="pt-BR" sz="8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,</a:t>
            </a:r>
          </a:p>
          <a:p>
            <a:pPr marL="0" marR="38100" indent="0" algn="just">
              <a:spcAft>
                <a:spcPts val="0"/>
              </a:spcAft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>
              <a:buNone/>
            </a:pPr>
            <a:r>
              <a:rPr lang="pt-BR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RESOLVE:</a:t>
            </a:r>
          </a:p>
          <a:p>
            <a:pPr marL="0" marR="38100" indent="0">
              <a:buNone/>
            </a:pPr>
            <a:endParaRPr lang="pt-BR" sz="8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6200" indent="0" algn="just">
              <a:buNone/>
            </a:pPr>
            <a:r>
              <a:rPr lang="pt-BR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Diretora do Centro de Educação e Ciências Humanas e o Secretário Geral da Secretaria Geral de Informática, no uso das atribuições que lhe foram conferidas pelas Portarias GR nº 3.280/2018, de 4 de outubro de 2018 e nº 4.567/2020, de 3 de novembro de 2020, e tendo em vista o que consta no Processo SEI-UFSCar nº 23112.015938/2,</a:t>
            </a:r>
          </a:p>
          <a:p>
            <a:pPr marL="0" marR="76200" indent="0" algn="just">
              <a:buNone/>
            </a:pPr>
            <a:endParaRPr lang="pt-BR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6200" indent="0" algn="just">
              <a:buNone/>
            </a:pPr>
            <a:r>
              <a:rPr lang="pt-BR" sz="8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RESOLVEM:</a:t>
            </a:r>
          </a:p>
          <a:p>
            <a:pPr marL="0" marR="76200" indent="0" algn="just"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76200" indent="0" algn="just"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76200" indent="0" algn="just"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7620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7620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endParaRPr lang="pt-B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38100" indent="0">
              <a:buNone/>
            </a:pPr>
            <a:endParaRPr lang="pt-BR" sz="8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38100"/>
            <a:r>
              <a:rPr lang="pt-BR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97117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8027A-5083-BF44-E7EF-E841C095C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Parte Deliberativa – Artigos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E86664-086D-6BAD-1EAE-852FC1A8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52536"/>
            <a:ext cx="9613861" cy="4591455"/>
          </a:xfrm>
        </p:spPr>
        <p:txBody>
          <a:bodyPr>
            <a:noAutofit/>
          </a:bodyPr>
          <a:lstStyle/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Indicado pela</a:t>
            </a:r>
            <a:r>
              <a:rPr lang="pt-PT" sz="28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abreviatura “</a:t>
            </a:r>
            <a:r>
              <a:rPr lang="pt-P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.”, seguida da numeração ordinal até o nono e cardinal, acompanhada de ponto, a partir</a:t>
            </a:r>
            <a:r>
              <a:rPr lang="pt-PT" sz="28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décimo </a:t>
            </a:r>
          </a:p>
          <a:p>
            <a:pPr marR="74295" algn="just">
              <a:lnSpc>
                <a:spcPct val="100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artigo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desdobra-se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PT" sz="2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parágrafos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PT" sz="2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incisos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t-PT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100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spc="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parágrafo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único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indicado - 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Parágrafo</a:t>
            </a:r>
            <a:r>
              <a:rPr lang="pt-PT" sz="2800" spc="9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único.</a:t>
            </a:r>
            <a:endParaRPr lang="pt-PT" sz="28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74295" algn="just">
              <a:lnSpc>
                <a:spcPct val="100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parágrafos são indicados pelo símbolo "§", seguido de numeração ordinal até o</a:t>
            </a:r>
            <a:r>
              <a:rPr lang="pt-PT" sz="28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nono</a:t>
            </a:r>
            <a:r>
              <a:rPr lang="pt-PT" sz="28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cardinal, acompanhada de</a:t>
            </a:r>
            <a:r>
              <a:rPr lang="pt-PT" sz="28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ponto, a partir do</a:t>
            </a:r>
            <a:r>
              <a:rPr lang="pt-PT" sz="2800" spc="-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décimo - § 1º  , § 10.</a:t>
            </a:r>
          </a:p>
          <a:p>
            <a:pPr marR="74295" algn="just">
              <a:lnSpc>
                <a:spcPct val="100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 incisos são indicados por algarismos romanos – I - , II - , III -</a:t>
            </a:r>
            <a:endParaRPr lang="pt-P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100000"/>
              </a:lnSpc>
              <a:spcBef>
                <a:spcPts val="595"/>
              </a:spcBef>
              <a:buSzPts val="1200"/>
              <a:tabLst>
                <a:tab pos="1375410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incisos </a:t>
            </a: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esdobram-se em alíneas – a) , b) , c)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773688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03235-0F8D-076A-FB4F-9E2BAA81B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da Parte Deliberativa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04C27E-6D19-F808-9B25-8D4B6C255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10902"/>
            <a:ext cx="9613861" cy="4464995"/>
          </a:xfrm>
        </p:spPr>
        <p:txBody>
          <a:bodyPr>
            <a:normAutofit fontScale="77500" lnSpcReduction="20000"/>
          </a:bodyPr>
          <a:lstStyle/>
          <a:p>
            <a:pPr marL="0" marR="38100" indent="0" algn="just">
              <a:buNone/>
            </a:pP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1º Esta Portaria designa a Profa. Dra. </a:t>
            </a:r>
            <a:r>
              <a:rPr lang="pt-BR" sz="2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xxxxxxxxx</a:t>
            </a:r>
            <a:r>
              <a:rPr lang="pt-B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exercer a função de Coordenadora do Programa Interinstitucional de Pós-Graduação em Estatística, com atribuição de Função Comissionada de Coordenação de Curso - FCC, pelo período de 2 (dois) anos, a partir de 11/09/2023.</a:t>
            </a: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buNone/>
            </a:pP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1º Fica constituído Grupo de Trabalho que será responsável pela atualização do Regimento Interno da Unidade de Simulação em Saúde.</a:t>
            </a: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2º O Grupo de Trabalho terá 90 (noventa) dias para apresentação de relatório e minuta do Regimento Interno. </a:t>
            </a: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1º Fica designada, </a:t>
            </a:r>
            <a:r>
              <a:rPr lang="pt-BR" sz="2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pro-tempore</a:t>
            </a: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Profa. Dra. </a:t>
            </a:r>
            <a:r>
              <a:rPr lang="pt-BR" sz="2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xxxxxxxxx</a:t>
            </a:r>
            <a:r>
              <a:rPr lang="pt-B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 exercer a função de Coordenadora do Curso de Bacharelado em Agroecologia, com atribuição de Função Comissionada de Coordenação de Curso </a:t>
            </a:r>
            <a:r>
              <a:rPr lang="pt-BR" sz="2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FCC, a partir de 01/02/2023.</a:t>
            </a: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8100" marR="38100" algn="just">
              <a:spcAft>
                <a:spcPts val="0"/>
              </a:spcAft>
            </a:pPr>
            <a:endParaRPr lang="pt-BR" sz="2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344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C080D-2ACA-AA0D-2C89-E6D1C0759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295" y="772683"/>
            <a:ext cx="10226088" cy="1080938"/>
          </a:xfrm>
        </p:spPr>
        <p:txBody>
          <a:bodyPr/>
          <a:lstStyle/>
          <a:p>
            <a:r>
              <a:rPr lang="pt-BR" dirty="0"/>
              <a:t>A Parte Final – Cláusula de revogação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69EECD-A545-67D8-572F-7FC5A5802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20630"/>
            <a:ext cx="9613861" cy="4564375"/>
          </a:xfrm>
        </p:spPr>
        <p:txBody>
          <a:bodyPr>
            <a:noAutofit/>
          </a:bodyPr>
          <a:lstStyle/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cláusula de revogação será utilizada quando se fizer necessário revogar ato oficial anterior</a:t>
            </a: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endParaRPr lang="pt-P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Ela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relacionará, de maneira expressa, o ato </a:t>
            </a:r>
            <a:r>
              <a:rPr lang="pt-PT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UFSCar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</a:t>
            </a:r>
            <a:r>
              <a:rPr lang="pt-PT" sz="28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será revogado</a:t>
            </a: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informações complementares de publicação no DOU, quando for o caso</a:t>
            </a: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endParaRPr lang="pt-PT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17650" algn="l"/>
              </a:tabLst>
            </a:pPr>
            <a:r>
              <a:rPr lang="pt-PT" sz="28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expressão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“revogam-se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disposições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contrário”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não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pt-PT" sz="2800" spc="-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lang="pt-PT" sz="2800" spc="-1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usada</a:t>
            </a:r>
          </a:p>
          <a:p>
            <a:pPr marL="0" marR="74295" indent="0" algn="just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517650" algn="l"/>
              </a:tabLst>
            </a:pPr>
            <a:endParaRPr lang="pt-P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4295" indent="0" algn="just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517650" algn="l"/>
              </a:tabLst>
            </a:pP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799945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8141A1-D9F5-9CBA-1C98-0F5DD3FE3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Cláusula de Revogação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47BB5C-B99D-733A-B20D-E380C6316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2º Fica revogada, a partir de 11/09/2023, a Portaria CCET nº 319/2022, de 31/10/2022.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2º Fica revogada, a partir desta data, a Portaria CCGT nº 59/2021, de 19/03/2021, publicada no DOU em 20/03/2021, Seção 2, p. 31, que designava a </a:t>
            </a:r>
            <a:r>
              <a:rPr lang="pt-BR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xxxxxxxxx</a:t>
            </a: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para a função acima.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(para designações </a:t>
            </a:r>
            <a:r>
              <a:rPr lang="pt-BR" dirty="0">
                <a:latin typeface="Calibri" panose="020F0502020204030204" pitchFamily="34" charset="0"/>
                <a:ea typeface="Times New Roman" panose="02020603050405020304" pitchFamily="18" charset="0"/>
              </a:rPr>
              <a:t>com FG e FCC)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165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596A7A-62BA-8C15-8369-157533C99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Comissão Permanente de Revisão dos Atos Normativos da UFSCar - </a:t>
            </a:r>
            <a:r>
              <a:rPr lang="pt-BR" dirty="0" err="1"/>
              <a:t>CoPRAN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9333E5-FC3B-DA2B-5C8B-DEC91DF78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208179"/>
            <a:ext cx="9613861" cy="4221804"/>
          </a:xfrm>
        </p:spPr>
        <p:txBody>
          <a:bodyPr>
            <a:normAutofit/>
          </a:bodyPr>
          <a:lstStyle/>
          <a:p>
            <a:r>
              <a:rPr lang="pt-BR" dirty="0"/>
              <a:t>Elisabeth Márcia </a:t>
            </a:r>
            <a:r>
              <a:rPr lang="pt-BR" dirty="0" err="1"/>
              <a:t>Martucci</a:t>
            </a:r>
            <a:r>
              <a:rPr lang="pt-BR" dirty="0"/>
              <a:t>, Coord.</a:t>
            </a:r>
          </a:p>
          <a:p>
            <a:r>
              <a:rPr lang="pt-BR" dirty="0"/>
              <a:t>Andréa Ferreira </a:t>
            </a:r>
            <a:r>
              <a:rPr lang="pt-BR" dirty="0" err="1"/>
              <a:t>Palhano</a:t>
            </a:r>
            <a:r>
              <a:rPr lang="pt-BR" dirty="0"/>
              <a:t> de Jesus</a:t>
            </a:r>
          </a:p>
          <a:p>
            <a:r>
              <a:rPr lang="pt-BR" dirty="0"/>
              <a:t>Aparecida Regina Firmino </a:t>
            </a:r>
            <a:r>
              <a:rPr lang="pt-BR" dirty="0" err="1"/>
              <a:t>Canhete</a:t>
            </a:r>
            <a:endParaRPr lang="pt-BR" dirty="0"/>
          </a:p>
          <a:p>
            <a:r>
              <a:rPr lang="pt-BR" dirty="0"/>
              <a:t>Camila </a:t>
            </a:r>
            <a:r>
              <a:rPr lang="pt-BR" dirty="0" err="1"/>
              <a:t>Cassiavilani</a:t>
            </a:r>
            <a:endParaRPr lang="pt-BR" dirty="0"/>
          </a:p>
          <a:p>
            <a:r>
              <a:rPr lang="pt-BR" dirty="0"/>
              <a:t>Elizabeth </a:t>
            </a:r>
            <a:r>
              <a:rPr lang="pt-BR" dirty="0" err="1"/>
              <a:t>Tomazini</a:t>
            </a:r>
            <a:r>
              <a:rPr lang="pt-BR" dirty="0"/>
              <a:t> </a:t>
            </a:r>
            <a:r>
              <a:rPr lang="pt-BR" dirty="0" err="1"/>
              <a:t>Cyrilo</a:t>
            </a:r>
            <a:endParaRPr lang="pt-BR" dirty="0"/>
          </a:p>
          <a:p>
            <a:r>
              <a:rPr lang="pt-BR" dirty="0"/>
              <a:t>Juliana Nayara Aguiar dos Santos</a:t>
            </a:r>
          </a:p>
          <a:p>
            <a:r>
              <a:rPr lang="pt-BR" dirty="0"/>
              <a:t>Lourdes de Souza Moraes</a:t>
            </a:r>
          </a:p>
          <a:p>
            <a:r>
              <a:rPr lang="pt-BR" dirty="0"/>
              <a:t>Maria Ângela Coelho de Mello</a:t>
            </a:r>
          </a:p>
          <a:p>
            <a:endParaRPr lang="pt-BR" sz="2800" dirty="0"/>
          </a:p>
          <a:p>
            <a:pPr marL="0" indent="0">
              <a:buNone/>
            </a:pPr>
            <a:endParaRPr lang="pt-BR" dirty="0"/>
          </a:p>
          <a:p>
            <a:endParaRPr lang="pt-BR" sz="2800" dirty="0"/>
          </a:p>
          <a:p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25004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AC3C07-9239-41CB-6619-7B02E28A8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Parte Final – Cláusula de vigência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DD4C12-7272-EC00-B4FF-8B0E70436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956923"/>
          </a:xfrm>
        </p:spPr>
        <p:txBody>
          <a:bodyPr>
            <a:normAutofit fontScale="92500" lnSpcReduction="10000"/>
          </a:bodyPr>
          <a:lstStyle/>
          <a:p>
            <a:pPr marL="0" marR="74295" indent="0" algn="just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504315" algn="l"/>
              </a:tabLst>
            </a:pPr>
            <a:endParaRPr lang="pt-PT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 o último artigo do ato oficial</a:t>
            </a: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endParaRPr lang="pt-PT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r>
              <a:rPr lang="pt-PT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pt-PT" sz="2800" spc="1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atos</a:t>
            </a:r>
            <a:r>
              <a:rPr lang="pt-PT" sz="2800" spc="1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spc="1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oficiais</a:t>
            </a:r>
            <a:r>
              <a:rPr lang="pt-PT" sz="2800" spc="1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entram</a:t>
            </a:r>
            <a:r>
              <a:rPr lang="pt-PT" sz="2800" spc="1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pt-PT" sz="2800" spc="12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PT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vigor</a:t>
            </a:r>
            <a:r>
              <a:rPr lang="pt-PT" sz="2800" spc="1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partir de sua publicação </a:t>
            </a: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r>
              <a:rPr lang="pt-PT" sz="2400" spc="1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DOU – para matérias exigidas – (FG e FCC) e depois no Boletim de Serviço Eletrônico ou</a:t>
            </a:r>
          </a:p>
          <a:p>
            <a:pPr marR="74295" lvl="1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r>
              <a:rPr lang="pt-PT" sz="2500" spc="1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Apenas n</a:t>
            </a:r>
            <a:r>
              <a:rPr lang="pt-PT" sz="2500" spc="12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Boletim de Serviço Eletrônico, para as demais matérias</a:t>
            </a: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endParaRPr lang="pt-PT" sz="2500" spc="125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74295" algn="just">
              <a:lnSpc>
                <a:spcPct val="95000"/>
              </a:lnSpc>
              <a:spcBef>
                <a:spcPts val="595"/>
              </a:spcBef>
              <a:buSzPts val="1200"/>
              <a:tabLst>
                <a:tab pos="1504315" algn="l"/>
              </a:tabLst>
            </a:pPr>
            <a:r>
              <a:rPr lang="pt-PT" sz="2800" b="1" spc="1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lang="pt-PT" sz="2800" spc="1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os atos oficiais devem ser publicados no boletim</a:t>
            </a:r>
            <a:endParaRPr lang="pt-PT" sz="2800" spc="125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74295" indent="0" algn="just">
              <a:lnSpc>
                <a:spcPct val="95000"/>
              </a:lnSpc>
              <a:spcBef>
                <a:spcPts val="595"/>
              </a:spcBef>
              <a:buSzPts val="1200"/>
              <a:buNone/>
              <a:tabLst>
                <a:tab pos="1504315" algn="l"/>
              </a:tabLst>
            </a:pPr>
            <a:endParaRPr lang="pt-PT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099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34B5A-9BA3-95D7-6889-4C22E08E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Cláusula de Vigência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EFB4B8C-A919-E046-A14E-92742123B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3º Esta Portaria entra em vigor na data de sua publicação no Diário Oficial da União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pt-BR" u="sng" dirty="0">
                <a:latin typeface="Calibri" panose="020F0502020204030204" pitchFamily="34" charset="0"/>
                <a:ea typeface="Calibri" panose="020F0502020204030204" pitchFamily="34" charset="0"/>
              </a:rPr>
              <a:t>de acordo com o disposto no art. 1º. </a:t>
            </a:r>
            <a:endParaRPr lang="pt-BR" u="sng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38100" indent="0" algn="just">
              <a:buNone/>
            </a:pPr>
            <a:r>
              <a:rPr lang="pt-PT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(para designações com atribuição de FG e FCC, que exigem publicação no DOU)</a:t>
            </a:r>
          </a:p>
          <a:p>
            <a:pPr marL="0" marR="38100" indent="0" algn="just">
              <a:spcAft>
                <a:spcPts val="0"/>
              </a:spcAft>
              <a:buNone/>
            </a:pP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38100" indent="0" algn="just">
              <a:spcAft>
                <a:spcPts val="0"/>
              </a:spcAft>
              <a:buNone/>
            </a:pPr>
            <a:r>
              <a:rPr lang="pt-BR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15. Esta Portaria entra em vigor na data de sua publicação no Boletim de Serviço Eletrônico do SEI-UFSCar. </a:t>
            </a:r>
            <a:endParaRPr lang="pt-B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219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8AFE5D-3A0A-52CC-91FB-ED8916F1E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Parte Final – Fecho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2B37A41-C764-B275-8A5C-E856B9C2B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O ato oficial se encerra com o Fecho</a:t>
            </a:r>
          </a:p>
          <a:p>
            <a:r>
              <a:rPr lang="pt-BR" sz="2800" dirty="0"/>
              <a:t>O fecho é centralizado</a:t>
            </a:r>
          </a:p>
          <a:p>
            <a:r>
              <a:rPr lang="pt-BR" sz="2800" dirty="0"/>
              <a:t>É separado do texto por uma linha em branco</a:t>
            </a:r>
          </a:p>
          <a:p>
            <a:r>
              <a:rPr lang="pt-BR" sz="2800" dirty="0"/>
              <a:t>Composto:</a:t>
            </a:r>
          </a:p>
          <a:p>
            <a:pPr lvl="1"/>
            <a:r>
              <a:rPr lang="pt-BR" sz="2800" dirty="0"/>
              <a:t> pelo nome da autoridade signatária em uma linha</a:t>
            </a:r>
          </a:p>
          <a:p>
            <a:pPr lvl="1"/>
            <a:r>
              <a:rPr lang="pt-BR" sz="2800" dirty="0"/>
              <a:t> e pela sua função na segunda linha</a:t>
            </a:r>
          </a:p>
          <a:p>
            <a:pPr marL="0" indent="0">
              <a:buNone/>
            </a:pPr>
            <a:endParaRPr lang="pt-BR" sz="2800" dirty="0"/>
          </a:p>
          <a:p>
            <a:endParaRPr lang="pt-BR" sz="28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7005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ABC60F-0DE2-911B-4FFD-2D436B2A0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Exemplos de Fecho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724937-311D-7595-0963-E7D5DB549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dirty="0"/>
              <a:t>Prof. Dr. </a:t>
            </a:r>
            <a:r>
              <a:rPr lang="pt-BR" dirty="0" err="1"/>
              <a:t>Xxxxxxxxxxxxxx</a:t>
            </a:r>
            <a:endParaRPr lang="pt-BR" dirty="0"/>
          </a:p>
          <a:p>
            <a:pPr marL="0" indent="0" algn="ctr">
              <a:buNone/>
            </a:pPr>
            <a:r>
              <a:rPr lang="pt-BR" dirty="0"/>
              <a:t>Diretor do Centro de Ciências da Natureza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Profa. Dra. </a:t>
            </a:r>
            <a:r>
              <a:rPr lang="pt-BR" dirty="0" err="1"/>
              <a:t>Xxxxxxxxxxxx</a:t>
            </a:r>
            <a:endParaRPr lang="pt-BR" dirty="0"/>
          </a:p>
          <a:p>
            <a:pPr marL="0" indent="0" algn="ctr">
              <a:buNone/>
            </a:pPr>
            <a:r>
              <a:rPr lang="pt-BR" dirty="0"/>
              <a:t>Presidente do Conselho do CCBS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Profa. Dra. </a:t>
            </a:r>
            <a:r>
              <a:rPr lang="pt-BR" dirty="0" err="1"/>
              <a:t>Xxxxxxxxxxx</a:t>
            </a:r>
            <a:endParaRPr lang="pt-BR" dirty="0"/>
          </a:p>
          <a:p>
            <a:pPr marL="0" indent="0" algn="ctr">
              <a:buNone/>
            </a:pPr>
            <a:r>
              <a:rPr lang="pt-BR" dirty="0"/>
              <a:t>Diretora do CECH</a:t>
            </a:r>
          </a:p>
        </p:txBody>
      </p:sp>
    </p:spTree>
    <p:extLst>
      <p:ext uri="{BB962C8B-B14F-4D97-AF65-F5344CB8AC3E}">
        <p14:creationId xmlns:p14="http://schemas.microsoft.com/office/powerpoint/2010/main" val="3379766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627057-09E7-259D-71D6-D640E9C94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Fontes de Apoio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53A9E6-8A4E-36E2-E13A-CC570542B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054199"/>
          </a:xfrm>
        </p:spPr>
        <p:txBody>
          <a:bodyPr>
            <a:normAutofit/>
          </a:bodyPr>
          <a:lstStyle/>
          <a:p>
            <a:r>
              <a:rPr lang="pt-BR" dirty="0"/>
              <a:t>Portal SEI-UFSCar</a:t>
            </a:r>
          </a:p>
          <a:p>
            <a:pPr marL="457200" lvl="1" indent="0">
              <a:buNone/>
            </a:pPr>
            <a:r>
              <a:rPr lang="pt-BR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https://www.portalsei.ufscar.br/</a:t>
            </a:r>
            <a:endParaRPr lang="pt-BR" sz="2400" dirty="0"/>
          </a:p>
          <a:p>
            <a:pPr marL="457200" lvl="1" indent="0">
              <a:buNone/>
            </a:pPr>
            <a:endParaRPr lang="pt-BR" dirty="0"/>
          </a:p>
          <a:p>
            <a:r>
              <a:rPr lang="pt-BR" dirty="0"/>
              <a:t>Página “Atos Normativos da UFSCar” </a:t>
            </a:r>
          </a:p>
          <a:p>
            <a:pPr marL="457200" lvl="1" indent="0">
              <a:buNone/>
            </a:pPr>
            <a:r>
              <a:rPr lang="pt-BR" sz="2400" dirty="0"/>
              <a:t>  </a:t>
            </a:r>
            <a:r>
              <a:rPr lang="pt-BR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https://www.ufscar.br/atos-normativos-da-ufscar</a:t>
            </a:r>
            <a:r>
              <a:rPr lang="pt-BR" sz="2400" dirty="0"/>
              <a:t> </a:t>
            </a:r>
          </a:p>
          <a:p>
            <a:endParaRPr lang="pt-BR" dirty="0"/>
          </a:p>
          <a:p>
            <a:r>
              <a:rPr lang="pt-BR" dirty="0"/>
              <a:t>Coletânea de Documentos de Referência : Produção de Atos Oficiais na UFSCar - </a:t>
            </a:r>
            <a:r>
              <a:rPr lang="pt-BR" dirty="0" err="1"/>
              <a:t>CoPRAN</a:t>
            </a:r>
            <a:endParaRPr lang="pt-BR" dirty="0"/>
          </a:p>
          <a:p>
            <a:r>
              <a:rPr lang="pt-BR" dirty="0"/>
              <a:t>Manual de Elaboração de Atos Oficiais: Portarias, Resoluções e Atos Administrativos – </a:t>
            </a:r>
            <a:r>
              <a:rPr lang="pt-BR" dirty="0" err="1"/>
              <a:t>CoPRAN</a:t>
            </a:r>
            <a:r>
              <a:rPr lang="pt-BR" dirty="0"/>
              <a:t> (em atualização)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9257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AA0953-B093-2DB7-91E5-EE1160E16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Lembretes importantes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2A599F-6DD0-D589-A429-D0A56ACAB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35" y="2443876"/>
            <a:ext cx="9613861" cy="4180659"/>
          </a:xfrm>
        </p:spPr>
        <p:txBody>
          <a:bodyPr>
            <a:normAutofit/>
          </a:bodyPr>
          <a:lstStyle/>
          <a:p>
            <a:r>
              <a:rPr lang="pt-B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 os atos oficiais com cuidado e em conformidade com modelo SEI-UFSCar</a:t>
            </a:r>
          </a:p>
          <a:p>
            <a:r>
              <a:rPr lang="pt-B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os atos oficiais devem ser publicados no Boletim de Serviço Eletrônico </a:t>
            </a:r>
          </a:p>
          <a:p>
            <a:r>
              <a:rPr lang="pt-B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os atos oficiais publicados no boletim devem ter o campo “Resumo” preenchido</a:t>
            </a:r>
          </a:p>
          <a:p>
            <a:r>
              <a:rPr lang="pt-B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os atos oficiais devem estar com acesso público</a:t>
            </a:r>
          </a:p>
          <a:p>
            <a:r>
              <a:rPr lang="pt-B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Verificar necessidade de revogação de atos oficiais relativos à pandemia Covid-19</a:t>
            </a:r>
          </a:p>
          <a:p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2946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211A1-8CFC-0CF9-D24D-D41CD14DB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Informações e Dúvidas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BF120C-F613-F3EE-26BC-20E934A10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865" y="2336872"/>
            <a:ext cx="9613861" cy="40639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dirty="0"/>
          </a:p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Entrar em contato pelos e-mails			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atosnormativos@ufscar.br</a:t>
            </a: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beth@ufscar.br</a:t>
            </a:r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pt-B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800" dirty="0">
                <a:latin typeface="Calibri" panose="020F0502020204030204" pitchFamily="34" charset="0"/>
                <a:cs typeface="Calibri" panose="020F0502020204030204" pitchFamily="34" charset="0"/>
              </a:rPr>
              <a:t>Diálogo contínuo no envio de sugestões, dificuldades </a:t>
            </a:r>
          </a:p>
          <a:p>
            <a:pPr marL="457200" lvl="1" indent="0">
              <a:buNone/>
            </a:pPr>
            <a:r>
              <a:rPr lang="pt-BR" sz="2400" dirty="0">
                <a:latin typeface="Calibri" panose="020F0502020204030204" pitchFamily="34" charset="0"/>
                <a:cs typeface="Calibri" panose="020F0502020204030204" pitchFamily="34" charset="0"/>
              </a:rPr>
              <a:t>	Grupo de WhatsApp – GT Centros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5658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B9F74-1C1D-82BE-D610-DED800AC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Programação</a:t>
            </a:r>
          </a:p>
        </p:txBody>
      </p:sp>
      <p:graphicFrame>
        <p:nvGraphicFramePr>
          <p:cNvPr id="5" name="Espaço Reservado para Conteúdo 4">
            <a:extLst>
              <a:ext uri="{FF2B5EF4-FFF2-40B4-BE49-F238E27FC236}">
                <a16:creationId xmlns:a16="http://schemas.microsoft.com/office/drawing/2014/main" id="{8E410230-F234-A307-5F8E-20A45AAA33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84327"/>
              </p:ext>
            </p:extLst>
          </p:nvPr>
        </p:nvGraphicFramePr>
        <p:xfrm>
          <a:off x="1060315" y="2412459"/>
          <a:ext cx="9590755" cy="4227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0734">
                  <a:extLst>
                    <a:ext uri="{9D8B030D-6E8A-4147-A177-3AD203B41FA5}">
                      <a16:colId xmlns:a16="http://schemas.microsoft.com/office/drawing/2014/main" val="3982128276"/>
                    </a:ext>
                  </a:extLst>
                </a:gridCol>
                <a:gridCol w="6260021">
                  <a:extLst>
                    <a:ext uri="{9D8B030D-6E8A-4147-A177-3AD203B41FA5}">
                      <a16:colId xmlns:a16="http://schemas.microsoft.com/office/drawing/2014/main" val="1700945678"/>
                    </a:ext>
                  </a:extLst>
                </a:gridCol>
              </a:tblGrid>
              <a:tr h="387091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Horário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Atividade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347025"/>
                  </a:ext>
                </a:extLst>
              </a:tr>
              <a:tr h="1258046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14h às 15h45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Apresentação dos participantes</a:t>
                      </a:r>
                    </a:p>
                    <a:p>
                      <a:r>
                        <a:rPr lang="pt-BR" dirty="0"/>
                        <a:t>Atos Normativos e Atos Oficiais na UFSCar</a:t>
                      </a:r>
                    </a:p>
                    <a:p>
                      <a:r>
                        <a:rPr lang="pt-BR" dirty="0"/>
                        <a:t>Estrutura dos Atos Oficiais</a:t>
                      </a:r>
                    </a:p>
                    <a:p>
                      <a:r>
                        <a:rPr lang="pt-BR" dirty="0"/>
                        <a:t>Coletânea de Documentos de Referência </a:t>
                      </a:r>
                      <a:r>
                        <a:rPr lang="pt-BR"/>
                        <a:t>– Produção </a:t>
                      </a:r>
                      <a:r>
                        <a:rPr lang="pt-BR" dirty="0"/>
                        <a:t>de Atos Oficiais na UFSCar</a:t>
                      </a:r>
                    </a:p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06550"/>
                  </a:ext>
                </a:extLst>
              </a:tr>
              <a:tr h="387091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15h45 às 16h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dirty="0"/>
                        <a:t>Intervalo</a:t>
                      </a:r>
                    </a:p>
                    <a:p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9834107"/>
                  </a:ext>
                </a:extLst>
              </a:tr>
              <a:tr h="80507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16h às 17h30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i="0" dirty="0"/>
                        <a:t>Exemplos-padrão </a:t>
                      </a:r>
                    </a:p>
                    <a:p>
                      <a:r>
                        <a:rPr lang="pt-BR" i="0" dirty="0"/>
                        <a:t>Ato Normativo: Resolução</a:t>
                      </a:r>
                    </a:p>
                    <a:p>
                      <a:r>
                        <a:rPr lang="pt-BR" i="0" dirty="0"/>
                        <a:t>Ato Oficial: Portaria</a:t>
                      </a:r>
                    </a:p>
                    <a:p>
                      <a:r>
                        <a:rPr lang="pt-BR" i="0" dirty="0"/>
                        <a:t>Ato Oficial: Ato Administrativo</a:t>
                      </a:r>
                    </a:p>
                    <a:p>
                      <a:endParaRPr lang="pt-BR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1495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394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B0120-C274-A68A-06E9-77149CF8B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/>
              <a:t>Atos Normativos – o que são?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F8DC03-70E0-0843-F559-8306FDF09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76" y="2249324"/>
            <a:ext cx="9893645" cy="432657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PT" sz="11200" dirty="0">
                <a:latin typeface="+mj-lt"/>
              </a:rPr>
              <a:t>E</a:t>
            </a:r>
            <a:r>
              <a:rPr lang="pt-PT" sz="11200" i="0" u="none" strike="noStrike" dirty="0">
                <a:effectLst/>
                <a:latin typeface="+mj-lt"/>
              </a:rPr>
              <a:t>stabelecem normas, regras, padrões ou obrigações genéricas e impessoais, sem destinatário nominalmente identificado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PT" sz="11200" dirty="0">
                <a:latin typeface="+mj-lt"/>
              </a:rPr>
              <a:t>D</a:t>
            </a:r>
            <a:r>
              <a:rPr lang="pt-PT" sz="11200" i="0" u="none" strike="noStrike" dirty="0">
                <a:effectLst/>
                <a:latin typeface="+mj-lt"/>
              </a:rPr>
              <a:t>isciplinam matéria </a:t>
            </a:r>
            <a:r>
              <a:rPr lang="pt-PT" sz="11200" dirty="0">
                <a:latin typeface="+mj-lt"/>
              </a:rPr>
              <a:t>de competência da administração de um órgão ou entidade da administração pública, de suas unidades administrativas/executivas e de seus colegiados.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PT" sz="11200" i="0" u="none" strike="noStrike" dirty="0">
                <a:effectLst/>
                <a:latin typeface="+mj-lt"/>
              </a:rPr>
              <a:t>São atos de aplicação interna - base normativa interna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endParaRPr lang="pt-PT" sz="8000" b="0" i="0" u="none" strike="noStrike" dirty="0">
              <a:effectLst/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PT" sz="8000" dirty="0">
              <a:solidFill>
                <a:srgbClr val="70757A"/>
              </a:solidFill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BR" sz="9600" dirty="0"/>
          </a:p>
          <a:p>
            <a:pPr marL="914400" lvl="2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BR" sz="9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573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228FB-EA5C-D8A2-D940-3B80E05DE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Atos Normativos - Documentos /Modelos SEI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5DE795-9C06-E472-CDFF-B424ECEB5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800" dirty="0"/>
              <a:t>Conselhos</a:t>
            </a:r>
          </a:p>
          <a:p>
            <a:pPr lvl="1"/>
            <a:r>
              <a:rPr lang="pt-BR" sz="2400" dirty="0"/>
              <a:t>Ato Normativo: Resolução</a:t>
            </a:r>
          </a:p>
          <a:p>
            <a:pPr lvl="1"/>
            <a:r>
              <a:rPr lang="pt-BR" sz="2400" dirty="0"/>
              <a:t>Ato Normativo: Resolução Conjunta</a:t>
            </a:r>
          </a:p>
          <a:p>
            <a:pPr marL="457200" lvl="1" indent="0">
              <a:buNone/>
            </a:pPr>
            <a:endParaRPr lang="pt-BR" sz="2400" dirty="0"/>
          </a:p>
          <a:p>
            <a:r>
              <a:rPr lang="pt-BR" sz="2800" dirty="0"/>
              <a:t>Autoridades</a:t>
            </a:r>
          </a:p>
          <a:p>
            <a:pPr lvl="1"/>
            <a:r>
              <a:rPr lang="pt-BR" sz="2400" dirty="0"/>
              <a:t>Ato Normativo: Portaria</a:t>
            </a:r>
          </a:p>
          <a:p>
            <a:pPr lvl="1"/>
            <a:r>
              <a:rPr lang="pt-BR" sz="2400" dirty="0"/>
              <a:t>Ato Normativo: Portaria Conjunta</a:t>
            </a:r>
          </a:p>
          <a:p>
            <a:pPr lvl="1"/>
            <a:r>
              <a:rPr lang="pt-BR" sz="2400" dirty="0"/>
              <a:t>Ato Normativo: Instrução Normativa</a:t>
            </a:r>
          </a:p>
          <a:p>
            <a:pPr lvl="1"/>
            <a:r>
              <a:rPr lang="pt-BR" sz="2400" dirty="0"/>
              <a:t>Ato Normativo: Instrução Normativa Conjunta</a:t>
            </a:r>
          </a:p>
        </p:txBody>
      </p:sp>
    </p:spTree>
    <p:extLst>
      <p:ext uri="{BB962C8B-B14F-4D97-AF65-F5344CB8AC3E}">
        <p14:creationId xmlns:p14="http://schemas.microsoft.com/office/powerpoint/2010/main" val="2532096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C19EA-B7A6-8F6E-6884-DB1007CD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Atos Oficiais </a:t>
            </a:r>
            <a:r>
              <a:rPr lang="pt-BR"/>
              <a:t>– O que são?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B6F29E-D1E4-11F6-1B44-FE366E4FD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161204"/>
          </a:xfrm>
        </p:spPr>
        <p:txBody>
          <a:bodyPr>
            <a:noAutofit/>
          </a:bodyPr>
          <a:lstStyle/>
          <a:p>
            <a:pPr marL="514350" indent="-285750" algn="just">
              <a:lnSpc>
                <a:spcPct val="110000"/>
              </a:lnSpc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Versam, em geral, sobre a designação de uma pessoa para função, representação, atividade, etc. ou para designação de um grupo de pessoas para composição de comissões, comissões julgadoras, comitês, grupos de trabalho, bancas examinadoras, </a:t>
            </a:r>
            <a:r>
              <a:rPr lang="pt-BR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etc</a:t>
            </a: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em consonância com a legislação superior e as normas institucionais</a:t>
            </a:r>
            <a:endParaRPr lang="pt-BR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514350" indent="-285750" algn="just">
              <a:lnSpc>
                <a:spcPct val="110000"/>
              </a:lnSpc>
            </a:pPr>
            <a:r>
              <a:rPr lang="pt-BR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Também podem versar sobre outros assuntos afetos à esfera de competência da autoridade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5799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D19260-3831-763D-81E5-E0CA2A0F8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sz="3200" dirty="0"/>
            </a:br>
            <a:r>
              <a:rPr lang="pt-BR" dirty="0"/>
              <a:t> Atos Oficiais - Documentos SEI e Normatização</a:t>
            </a:r>
            <a:br>
              <a:rPr lang="pt-BR" dirty="0"/>
            </a:b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78461D4-CA31-5BA2-922C-0FC88D235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33081"/>
            <a:ext cx="9728275" cy="4542817"/>
          </a:xfrm>
        </p:spPr>
        <p:txBody>
          <a:bodyPr lIns="90000">
            <a:normAutofit/>
          </a:bodyPr>
          <a:lstStyle/>
          <a:p>
            <a:pPr marL="0" indent="0">
              <a:buNone/>
            </a:pPr>
            <a:endParaRPr lang="pt-BR" dirty="0">
              <a:latin typeface="+mj-lt"/>
            </a:endParaRPr>
          </a:p>
          <a:p>
            <a:r>
              <a:rPr lang="pt-BR" sz="2800" dirty="0"/>
              <a:t>Ato Oficial: Portaria + [Ato Oficial: Portaria Conjunta]</a:t>
            </a:r>
          </a:p>
          <a:p>
            <a:r>
              <a:rPr lang="pt-BR" sz="2800" dirty="0"/>
              <a:t>Ato Oficial: Ato Administrativo</a:t>
            </a:r>
          </a:p>
          <a:p>
            <a:endParaRPr lang="pt-BR" sz="2800" dirty="0"/>
          </a:p>
          <a:p>
            <a:r>
              <a:rPr lang="pt-BR" sz="2800" dirty="0"/>
              <a:t>Sua normatização está alinhada com:</a:t>
            </a:r>
          </a:p>
          <a:p>
            <a:pPr lvl="1"/>
            <a:r>
              <a:rPr lang="pt-BR" sz="2800" dirty="0"/>
              <a:t> Decreto nº 12.002, de 22 de abril de 2024 </a:t>
            </a:r>
          </a:p>
          <a:p>
            <a:pPr lvl="1"/>
            <a:r>
              <a:rPr lang="pt-BR" sz="2800" dirty="0"/>
              <a:t> Portaria GR nº 6, de 2 de outubro de 2024</a:t>
            </a:r>
          </a:p>
          <a:p>
            <a:pPr marL="457200" lvl="1" indent="0">
              <a:buNone/>
            </a:pPr>
            <a:endParaRPr lang="pt-BR" sz="2800" dirty="0"/>
          </a:p>
          <a:p>
            <a:pPr marL="0" indent="0">
              <a:buNone/>
            </a:pPr>
            <a:endParaRPr lang="pt-BR" sz="2800" dirty="0"/>
          </a:p>
          <a:p>
            <a:endParaRPr lang="pt-BR" sz="2800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9EBB6C-740A-9303-E533-009351EE6FE9}"/>
              </a:ext>
            </a:extLst>
          </p:cNvPr>
          <p:cNvSpPr txBox="1"/>
          <p:nvPr/>
        </p:nvSpPr>
        <p:spPr>
          <a:xfrm>
            <a:off x="2247089" y="32490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7972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5B6D71-FD55-D035-0529-02CD2BBAD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Atos oficiais na UFSCar – quais são?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F78A32-23AE-711A-120F-0EB468982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062264"/>
            <a:ext cx="9613861" cy="4542817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sz="10000" b="1" dirty="0"/>
              <a:t>Atos Administrativos:</a:t>
            </a:r>
            <a:r>
              <a:rPr lang="pt-BR" sz="10000" dirty="0"/>
              <a:t> atos oficiais editados pelo </a:t>
            </a:r>
            <a:r>
              <a:rPr lang="pt-BR" sz="10000" dirty="0" err="1"/>
              <a:t>CoC</a:t>
            </a:r>
            <a:r>
              <a:rPr lang="pt-BR" sz="10000" dirty="0"/>
              <a:t> </a:t>
            </a:r>
          </a:p>
          <a:p>
            <a:pPr marL="0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BR" sz="9600" i="1" dirty="0"/>
          </a:p>
          <a:p>
            <a:pPr lvl="2" algn="just">
              <a:lnSpc>
                <a:spcPct val="120000"/>
              </a:lnSpc>
              <a:spcAft>
                <a:spcPts val="600"/>
              </a:spcAft>
            </a:pPr>
            <a:r>
              <a:rPr lang="pt-BR" sz="9600" dirty="0"/>
              <a:t>Criação de unidade SEI – </a:t>
            </a:r>
            <a:r>
              <a:rPr lang="pt-BR" sz="9600" dirty="0" err="1"/>
              <a:t>CoC</a:t>
            </a:r>
            <a:r>
              <a:rPr lang="pt-BR" sz="9600" dirty="0"/>
              <a:t>/CCXX</a:t>
            </a:r>
          </a:p>
          <a:p>
            <a:pPr lvl="2" algn="just">
              <a:lnSpc>
                <a:spcPct val="120000"/>
              </a:lnSpc>
              <a:spcAft>
                <a:spcPts val="600"/>
              </a:spcAft>
            </a:pPr>
            <a:r>
              <a:rPr lang="pt-BR" sz="9600" dirty="0"/>
              <a:t>Para todas as decisões não normativas e </a:t>
            </a:r>
            <a:r>
              <a:rPr lang="pt-BR" sz="9600" i="1" dirty="0"/>
              <a:t>ad referendum </a:t>
            </a:r>
            <a:r>
              <a:rPr lang="pt-BR" sz="9600" dirty="0"/>
              <a:t>e</a:t>
            </a:r>
          </a:p>
          <a:p>
            <a:pPr lvl="2" algn="just">
              <a:lnSpc>
                <a:spcPct val="120000"/>
              </a:lnSpc>
              <a:spcAft>
                <a:spcPts val="600"/>
              </a:spcAft>
            </a:pPr>
            <a:r>
              <a:rPr lang="pt-BR" sz="9600" dirty="0"/>
              <a:t>Situações regulares para organização e funcionamento do </a:t>
            </a:r>
            <a:r>
              <a:rPr lang="pt-BR" sz="9600" dirty="0" err="1"/>
              <a:t>CoC</a:t>
            </a:r>
            <a:endParaRPr lang="pt-BR" sz="9600" dirty="0"/>
          </a:p>
          <a:p>
            <a:pPr marL="914400" lvl="2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BR" sz="9600" dirty="0"/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pt-BR" sz="10000" b="1" dirty="0"/>
              <a:t>Portarias: </a:t>
            </a:r>
            <a:r>
              <a:rPr lang="pt-BR" sz="10000" dirty="0"/>
              <a:t>atos oficiais emitidos pelo Diretor de Centro</a:t>
            </a:r>
          </a:p>
          <a:p>
            <a:pPr marL="457200" lvl="1" indent="0" algn="just">
              <a:lnSpc>
                <a:spcPct val="120000"/>
              </a:lnSpc>
              <a:spcAft>
                <a:spcPts val="600"/>
              </a:spcAft>
              <a:buNone/>
            </a:pPr>
            <a:endParaRPr lang="pt-BR" sz="9600" dirty="0"/>
          </a:p>
          <a:p>
            <a:pPr marL="0" indent="0">
              <a:buNone/>
            </a:pPr>
            <a:endParaRPr lang="pt-BR" sz="8600" dirty="0"/>
          </a:p>
        </p:txBody>
      </p:sp>
    </p:spTree>
    <p:extLst>
      <p:ext uri="{BB962C8B-B14F-4D97-AF65-F5344CB8AC3E}">
        <p14:creationId xmlns:p14="http://schemas.microsoft.com/office/powerpoint/2010/main" val="3965231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A3D61-8371-0C51-F0BF-9F2C77336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Ato Oficial - Estrutura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B12A28-1D24-A84A-04E6-B689C861C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2369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Um ato </a:t>
            </a:r>
            <a:r>
              <a:rPr lang="pt-BR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oficial</a:t>
            </a:r>
            <a:r>
              <a:rPr lang="pt-BR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é estruturado em três partes básicas: </a:t>
            </a:r>
          </a:p>
          <a:p>
            <a:pPr marL="0" indent="0" algn="just">
              <a:buNone/>
            </a:pPr>
            <a:endParaRPr lang="pt-BR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preliminar: 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epígrafe,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ementa 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preâmbulo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normativa ou deliberativa: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normas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regulam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objeto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Symbol" pitchFamily="2" charset="2"/>
              <a:buChar char=""/>
            </a:pP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final: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cláusula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revogação (se for o caso), cláusula de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vigência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t-PT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P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fecho.</a:t>
            </a:r>
          </a:p>
          <a:p>
            <a:pPr marL="0" lvl="0" indent="0" algn="just">
              <a:buNone/>
            </a:pP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248907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m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3386</TotalTime>
  <Words>1650</Words>
  <Application>Microsoft Macintosh PowerPoint</Application>
  <PresentationFormat>Widescreen</PresentationFormat>
  <Paragraphs>219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Arial</vt:lpstr>
      <vt:lpstr>Arial</vt:lpstr>
      <vt:lpstr>Calibri</vt:lpstr>
      <vt:lpstr>Symbol</vt:lpstr>
      <vt:lpstr>Times New Roman</vt:lpstr>
      <vt:lpstr>Trebuchet MS</vt:lpstr>
      <vt:lpstr>Berlim</vt:lpstr>
      <vt:lpstr>    4º Encontro CoPRAN com as Secretarias de Apoio das Diretorias de Centro – Campi Araras, Sorocaba e Lagoa do Sino</vt:lpstr>
      <vt:lpstr>Comissão Permanente de Revisão dos Atos Normativos da UFSCar - CoPRAN</vt:lpstr>
      <vt:lpstr>Programação</vt:lpstr>
      <vt:lpstr>Atos Normativos – o que são? </vt:lpstr>
      <vt:lpstr>Atos Normativos - Documentos /Modelos SEI</vt:lpstr>
      <vt:lpstr>Atos Oficiais – O que são?</vt:lpstr>
      <vt:lpstr>  Atos Oficiais - Documentos SEI e Normatização  </vt:lpstr>
      <vt:lpstr>Atos oficiais na UFSCar – quais são?</vt:lpstr>
      <vt:lpstr>Ato Oficial - Estrutura</vt:lpstr>
      <vt:lpstr>Partes do Ato Oficial - Epígrafe  </vt:lpstr>
      <vt:lpstr>Exemplos de Epígrafe</vt:lpstr>
      <vt:lpstr>Partes do Ato Oficial – Ementa </vt:lpstr>
      <vt:lpstr>Exemplos de Ementa</vt:lpstr>
      <vt:lpstr>Partes do Ato Oficial - Preâmbulo</vt:lpstr>
      <vt:lpstr>Exemplos de preâmbulo</vt:lpstr>
      <vt:lpstr>A Parte Deliberativa – Artigos</vt:lpstr>
      <vt:lpstr>Exemplos da Parte Deliberativa</vt:lpstr>
      <vt:lpstr>A Parte Final – Cláusula de revogação</vt:lpstr>
      <vt:lpstr>Exemplos de Cláusula de Revogação</vt:lpstr>
      <vt:lpstr>A Parte Final – Cláusula de vigência</vt:lpstr>
      <vt:lpstr>Exemplos de Cláusula de Vigência</vt:lpstr>
      <vt:lpstr>A Parte Final – Fecho</vt:lpstr>
      <vt:lpstr>Exemplos de Fecho</vt:lpstr>
      <vt:lpstr>Fontes de Apoio</vt:lpstr>
      <vt:lpstr>Lembretes importantes </vt:lpstr>
      <vt:lpstr>Informações e Dúvidas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Atos Normativos da UFSCar:</dc:title>
  <dc:creator>RICARDO MARTUCCI</dc:creator>
  <cp:lastModifiedBy>RICARDO MARTUCCI</cp:lastModifiedBy>
  <cp:revision>87</cp:revision>
  <dcterms:created xsi:type="dcterms:W3CDTF">2022-09-12T17:39:05Z</dcterms:created>
  <dcterms:modified xsi:type="dcterms:W3CDTF">2025-06-10T17:11:11Z</dcterms:modified>
</cp:coreProperties>
</file>