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1.xml" ContentType="application/vnd.openxmlformats-officedocument.theme+xml"/>
  <Override PartName="/ppt/media/image3.jpeg" ContentType="image/jpeg"/>
  <Override PartName="/ppt/media/image5.jpeg" ContentType="image/jpeg"/>
  <Override PartName="/ppt/media/image2.gif" ContentType="image/gif"/>
  <Override PartName="/ppt/media/image7.jpeg" ContentType="image/jpeg"/>
  <Override PartName="/ppt/media/image8.jpeg" ContentType="image/jpeg"/>
  <Override PartName="/ppt/media/image4.gif" ContentType="image/gif"/>
  <Override PartName="/ppt/media/image9.jpeg" ContentType="image/jpeg"/>
  <Override PartName="/ppt/media/image1.jpeg" ContentType="image/jpeg"/>
  <Override PartName="/ppt/media/image10.png" ContentType="image/png"/>
  <Override PartName="/ppt/media/image6.png" ContentType="image/png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9601200" cy="128016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3976920"/>
            <a:ext cx="8160840" cy="27435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pt-BR" sz="6200">
                <a:solidFill>
                  <a:srgbClr val="000000"/>
                </a:solidFill>
                <a:latin typeface="Calibri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80240" y="11865240"/>
            <a:ext cx="2239920" cy="6811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pt-BR" sz="1700">
                <a:solidFill>
                  <a:srgbClr val="8b8b8b"/>
                </a:solidFill>
                <a:latin typeface="Calibri"/>
              </a:rPr>
              <a:t>22/01/13</a:t>
            </a:r>
            <a:endParaRPr/>
          </a:p>
        </p:txBody>
      </p:sp>
      <p:sp>
        <p:nvSpPr>
          <p:cNvPr id="2" name="TextShape 3"/>
          <p:cNvSpPr txBox="1"/>
          <p:nvPr/>
        </p:nvSpPr>
        <p:spPr>
          <a:xfrm>
            <a:off x="3280320" y="11865240"/>
            <a:ext cx="3040200" cy="681120"/>
          </a:xfrm>
          <a:prstGeom prst="rect">
            <a:avLst/>
          </a:prstGeom>
        </p:spPr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881040" y="11865240"/>
            <a:ext cx="2239920" cy="681120"/>
          </a:xfrm>
          <a:prstGeom prst="rect">
            <a:avLst/>
          </a:prstGeom>
        </p:spPr>
        <p:txBody>
          <a:bodyPr bIns="45000" lIns="90000" rIns="90000" tIns="45000"/>
          <a:p>
            <a:fld id="{31712111-11B1-4161-9141-9151C1D1F181}" type="slidenum">
              <a:rPr lang="pt-BR" sz="17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40720" cy="84484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/>
              <a:t>2º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/>
              <a:t>3º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/>
              <a:t>4º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/>
              <a:t>5º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7º Nível da estrutura de tópicos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pt-BR"/>
              <a:t>8º Nível da estrutura de tópicos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pt-BR"/>
              <a:t>9º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gif"/><Relationship Id="rId3" Type="http://schemas.openxmlformats.org/officeDocument/2006/relationships/image" Target="../media/image3.jpeg"/><Relationship Id="rId4" Type="http://schemas.openxmlformats.org/officeDocument/2006/relationships/image" Target="../media/image4.gif"/><Relationship Id="rId5" Type="http://schemas.openxmlformats.org/officeDocument/2006/relationships/image" Target="../media/image5.jpe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8" Type="http://schemas.openxmlformats.org/officeDocument/2006/relationships/image" Target="../media/image8.jpeg"/><Relationship Id="rId9" Type="http://schemas.openxmlformats.org/officeDocument/2006/relationships/image" Target="../media/image9.jpeg"/><Relationship Id="rId10" Type="http://schemas.openxmlformats.org/officeDocument/2006/relationships/image" Target="../media/image10.png"/><Relationship Id="rId1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5" name="Imagem 34"/>
          <p:cNvPicPr/>
          <p:nvPr/>
        </p:nvPicPr>
        <p:blipFill>
          <a:blip r:embed="rId1">
            <a:lum bright="70000" contrast="-70000"/>
          </a:blip>
          <a:stretch>
            <a:fillRect/>
          </a:stretch>
        </p:blipFill>
        <p:spPr>
          <a:xfrm>
            <a:off x="2064240" y="3448440"/>
            <a:ext cx="7272360" cy="7272360"/>
          </a:xfrm>
          <a:prstGeom prst="rect">
            <a:avLst/>
          </a:prstGeom>
        </p:spPr>
      </p:pic>
      <p:sp>
        <p:nvSpPr>
          <p:cNvPr id="6" name="CustomShape 1"/>
          <p:cNvSpPr/>
          <p:nvPr/>
        </p:nvSpPr>
        <p:spPr>
          <a:xfrm>
            <a:off x="0" y="13320"/>
            <a:ext cx="9600840" cy="646200"/>
          </a:xfrm>
          <a:prstGeom prst="rect">
            <a:avLst/>
          </a:prstGeom>
        </p:spPr>
        <p:txBody>
          <a:bodyPr bIns="64080" lIns="128160" rIns="128160" tIns="64080"/>
          <a:p>
            <a:pPr algn="ctr"/>
            <a:r>
              <a:rPr b="1" lang="pt-BR" sz="3400">
                <a:solidFill>
                  <a:srgbClr val="457ab7"/>
                </a:solidFill>
                <a:latin typeface="Calibri"/>
              </a:rPr>
              <a:t>     </a:t>
            </a:r>
            <a:r>
              <a:rPr b="1" lang="pt-BR" sz="3400">
                <a:solidFill>
                  <a:srgbClr val="457ab7"/>
                </a:solidFill>
                <a:latin typeface="Calibri"/>
              </a:rPr>
              <a:t>CURSO DE ESPECIALIZAÇÃO</a:t>
            </a:r>
            <a:endParaRPr/>
          </a:p>
        </p:txBody>
      </p:sp>
      <p:pic>
        <p:nvPicPr>
          <p:cNvPr descr="" id="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320" y="0"/>
            <a:ext cx="835200" cy="522000"/>
          </a:xfrm>
          <a:prstGeom prst="rect">
            <a:avLst/>
          </a:prstGeom>
        </p:spPr>
      </p:pic>
      <p:pic>
        <p:nvPicPr>
          <p:cNvPr descr="" id="8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8028720" y="0"/>
            <a:ext cx="1572120" cy="522000"/>
          </a:xfrm>
          <a:prstGeom prst="rect">
            <a:avLst/>
          </a:prstGeom>
        </p:spPr>
      </p:pic>
      <p:sp>
        <p:nvSpPr>
          <p:cNvPr id="9" name="CustomShape 2"/>
          <p:cNvSpPr/>
          <p:nvPr/>
        </p:nvSpPr>
        <p:spPr>
          <a:xfrm>
            <a:off x="-300240" y="1662840"/>
            <a:ext cx="2484360" cy="24264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pt-BR" sz="1000">
                <a:solidFill>
                  <a:srgbClr val="000000"/>
                </a:solidFill>
                <a:latin typeface="comic"/>
              </a:rPr>
              <a:t>INTERDISCIPLINARIDADE</a:t>
            </a:r>
            <a:endParaRPr/>
          </a:p>
        </p:txBody>
      </p:sp>
      <p:pic>
        <p:nvPicPr>
          <p:cNvPr descr="" id="10" name="Imagem 11"/>
          <p:cNvPicPr/>
          <p:nvPr/>
        </p:nvPicPr>
        <p:blipFill>
          <a:blip r:embed="rId4"/>
          <a:stretch>
            <a:fillRect/>
          </a:stretch>
        </p:blipFill>
        <p:spPr>
          <a:xfrm>
            <a:off x="295200" y="2036160"/>
            <a:ext cx="1481040" cy="539280"/>
          </a:xfrm>
          <a:prstGeom prst="rect">
            <a:avLst/>
          </a:prstGeom>
        </p:spPr>
      </p:pic>
      <p:pic>
        <p:nvPicPr>
          <p:cNvPr descr="" id="11" name="Imagem 14"/>
          <p:cNvPicPr/>
          <p:nvPr/>
        </p:nvPicPr>
        <p:blipFill>
          <a:blip r:embed="rId5"/>
          <a:stretch>
            <a:fillRect/>
          </a:stretch>
        </p:blipFill>
        <p:spPr>
          <a:xfrm>
            <a:off x="97560" y="3578040"/>
            <a:ext cx="1681560" cy="1681560"/>
          </a:xfrm>
          <a:prstGeom prst="rect">
            <a:avLst/>
          </a:prstGeom>
        </p:spPr>
      </p:pic>
      <p:pic>
        <p:nvPicPr>
          <p:cNvPr descr="" id="12" name="Picture 2"/>
          <p:cNvPicPr/>
          <p:nvPr/>
        </p:nvPicPr>
        <p:blipFill>
          <a:blip r:embed="rId6"/>
          <a:stretch>
            <a:fillRect/>
          </a:stretch>
        </p:blipFill>
        <p:spPr>
          <a:xfrm>
            <a:off x="255960" y="7421040"/>
            <a:ext cx="1364760" cy="1873800"/>
          </a:xfrm>
          <a:prstGeom prst="rect">
            <a:avLst/>
          </a:prstGeom>
        </p:spPr>
      </p:pic>
      <p:pic>
        <p:nvPicPr>
          <p:cNvPr descr="" id="13" name="Picture 4"/>
          <p:cNvPicPr/>
          <p:nvPr/>
        </p:nvPicPr>
        <p:blipFill>
          <a:blip r:embed="rId7"/>
          <a:stretch>
            <a:fillRect/>
          </a:stretch>
        </p:blipFill>
        <p:spPr>
          <a:xfrm>
            <a:off x="80640" y="9753120"/>
            <a:ext cx="1715400" cy="1284840"/>
          </a:xfrm>
          <a:prstGeom prst="rect">
            <a:avLst/>
          </a:prstGeom>
        </p:spPr>
      </p:pic>
      <p:pic>
        <p:nvPicPr>
          <p:cNvPr descr="" id="14" name="Picture 6"/>
          <p:cNvPicPr/>
          <p:nvPr/>
        </p:nvPicPr>
        <p:blipFill>
          <a:blip r:embed="rId8"/>
          <a:stretch>
            <a:fillRect/>
          </a:stretch>
        </p:blipFill>
        <p:spPr>
          <a:xfrm>
            <a:off x="155160" y="11340720"/>
            <a:ext cx="1566360" cy="1426320"/>
          </a:xfrm>
          <a:prstGeom prst="rect">
            <a:avLst/>
          </a:prstGeom>
        </p:spPr>
      </p:pic>
      <p:pic>
        <p:nvPicPr>
          <p:cNvPr descr="" id="15" name="Picture 10"/>
          <p:cNvPicPr/>
          <p:nvPr/>
        </p:nvPicPr>
        <p:blipFill>
          <a:blip r:embed="rId9"/>
          <a:stretch>
            <a:fillRect/>
          </a:stretch>
        </p:blipFill>
        <p:spPr>
          <a:xfrm>
            <a:off x="647280" y="6033600"/>
            <a:ext cx="582480" cy="482400"/>
          </a:xfrm>
          <a:prstGeom prst="rect">
            <a:avLst/>
          </a:prstGeom>
        </p:spPr>
      </p:pic>
      <p:sp>
        <p:nvSpPr>
          <p:cNvPr id="16" name="CustomShape 3"/>
          <p:cNvSpPr/>
          <p:nvPr/>
        </p:nvSpPr>
        <p:spPr>
          <a:xfrm>
            <a:off x="-38160" y="553680"/>
            <a:ext cx="9677520" cy="1163880"/>
          </a:xfrm>
          <a:prstGeom prst="rect">
            <a:avLst/>
          </a:prstGeom>
        </p:spPr>
        <p:txBody>
          <a:bodyPr bIns="64080" lIns="128160" rIns="128160" tIns="64080"/>
          <a:p>
            <a:pPr algn="ctr"/>
            <a:r>
              <a:rPr b="1" lang="pt-BR" sz="3400">
                <a:solidFill>
                  <a:srgbClr val="000000"/>
                </a:solidFill>
                <a:latin typeface="Calibri"/>
              </a:rPr>
              <a:t>ABORDAGEM INTERDISCIPLINAR EM CARDIOLOGIA</a:t>
            </a:r>
            <a:endParaRPr/>
          </a:p>
        </p:txBody>
      </p:sp>
      <p:sp>
        <p:nvSpPr>
          <p:cNvPr id="17" name="CustomShape 4"/>
          <p:cNvSpPr/>
          <p:nvPr/>
        </p:nvSpPr>
        <p:spPr>
          <a:xfrm>
            <a:off x="0" y="1288080"/>
            <a:ext cx="1876680" cy="11513160"/>
          </a:xfrm>
          <a:prstGeom prst="rect">
            <a:avLst/>
          </a:prstGeom>
          <a:ln w="25560">
            <a:solidFill>
              <a:srgbClr val="000000"/>
            </a:solidFill>
            <a:round/>
          </a:ln>
        </p:spPr>
      </p:sp>
      <p:sp>
        <p:nvSpPr>
          <p:cNvPr id="18" name="CustomShape 5"/>
          <p:cNvSpPr/>
          <p:nvPr/>
        </p:nvSpPr>
        <p:spPr>
          <a:xfrm>
            <a:off x="1877040" y="1288080"/>
            <a:ext cx="7723800" cy="11515680"/>
          </a:xfrm>
          <a:prstGeom prst="rect">
            <a:avLst/>
          </a:prstGeom>
          <a:ln w="25560">
            <a:solidFill>
              <a:srgbClr val="000000"/>
            </a:solidFill>
            <a:round/>
          </a:ln>
        </p:spPr>
      </p:sp>
      <p:pic>
        <p:nvPicPr>
          <p:cNvPr descr="" id="19" name="Imagem 35"/>
          <p:cNvPicPr/>
          <p:nvPr/>
        </p:nvPicPr>
        <p:blipFill>
          <a:blip r:embed="rId10"/>
          <a:stretch>
            <a:fillRect/>
          </a:stretch>
        </p:blipFill>
        <p:spPr>
          <a:xfrm>
            <a:off x="1056240" y="0"/>
            <a:ext cx="1055880" cy="495720"/>
          </a:xfrm>
          <a:prstGeom prst="rect">
            <a:avLst/>
          </a:prstGeom>
        </p:spPr>
      </p:pic>
      <p:sp>
        <p:nvSpPr>
          <p:cNvPr id="20" name="CustomShape 6"/>
          <p:cNvSpPr/>
          <p:nvPr/>
        </p:nvSpPr>
        <p:spPr>
          <a:xfrm>
            <a:off x="1877040" y="1460880"/>
            <a:ext cx="7723800" cy="13880160"/>
          </a:xfrm>
          <a:prstGeom prst="rect">
            <a:avLst/>
          </a:prstGeom>
        </p:spPr>
        <p:txBody>
          <a:bodyPr bIns="64080" lIns="128160" rIns="128160" tIns="64080"/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OBJETIVO: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Utilizando metodologias ativas de ensino-aprendizagem, o curso se propõe formar profissionais de saúde munidos de habilidades e competências para a produção do cuidado integral, mesmo inseridos no contexto de uma especialidade, a cardiologia. Propõe, também, induzir os alunos a aproximarem os enfoques biológico e técnico do contexto psicossociocultural de usuários dos sistemas de saúde, público ou privado, adequando a oferta do cuidado às reais necessidades de saúde, sob o enfoque da integralidade e considerando a saúde como direito social e constitucional. Assim, os participantes também serão estimulados para o desempenho de seus papéis institucionais e civis na garantia da saúde.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CARGA HORÁRIA: </a:t>
            </a:r>
            <a:r>
              <a:rPr lang="pt-BR" sz="1900">
                <a:solidFill>
                  <a:srgbClr val="000000"/>
                </a:solidFill>
                <a:latin typeface="Calibri"/>
              </a:rPr>
              <a:t>600 horas, incluindo TCC.</a:t>
            </a:r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Calibri"/>
              </a:rPr>
              <a:t>18 módulos presenciais mensais (sexta à tarde e à noite, sábado pela manhã, à tarde e à noite, domingo pela manhã).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INÍCIO : </a:t>
            </a:r>
            <a:r>
              <a:rPr lang="pt-BR" sz="2000">
                <a:solidFill>
                  <a:srgbClr val="000000"/>
                </a:solidFill>
                <a:latin typeface="Calibri"/>
              </a:rPr>
              <a:t>15 de março de 2013</a:t>
            </a:r>
            <a:r>
              <a:rPr lang="pt-BR" sz="2500">
                <a:solidFill>
                  <a:srgbClr val="000000"/>
                </a:solidFill>
                <a:latin typeface="Calibri"/>
              </a:rPr>
              <a:t>   </a:t>
            </a:r>
            <a:r>
              <a:rPr b="1" lang="pt-BR" sz="2200">
                <a:solidFill>
                  <a:srgbClr val="000000"/>
                </a:solidFill>
                <a:latin typeface="Calibri"/>
              </a:rPr>
              <a:t>TÉRMINO: </a:t>
            </a:r>
            <a:r>
              <a:rPr lang="pt-BR" sz="2000">
                <a:solidFill>
                  <a:srgbClr val="000000"/>
                </a:solidFill>
                <a:latin typeface="Calibri"/>
              </a:rPr>
              <a:t>10 de agosto de 2014.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VALOR</a:t>
            </a:r>
            <a:r>
              <a:rPr b="1" lang="pt-BR" sz="2000">
                <a:solidFill>
                  <a:srgbClr val="000000"/>
                </a:solidFill>
                <a:latin typeface="Calibri"/>
              </a:rPr>
              <a:t>: </a:t>
            </a:r>
            <a:r>
              <a:rPr lang="pt-BR" sz="2000">
                <a:solidFill>
                  <a:srgbClr val="000000"/>
                </a:solidFill>
                <a:latin typeface="Calibri"/>
              </a:rPr>
              <a:t>pré-inscrição R$50,00. Mensalidade: 18 X R$450,00.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INSCRIÇÃO: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LOCAL: Secretaria do Departamento de Medicina.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PRAZO: de 08 de dezembro  de 2012 a 08 de março de 2013.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DOCUMENTOS: cópias simples: RG, CPF, diploma de graduação, Currículo Lattes; comprovante de endereço e 2 fotos 3 x 4.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COORDENADORES:</a:t>
            </a:r>
            <a:endParaRPr/>
          </a:p>
          <a:p>
            <a:pPr algn="just"/>
            <a:r>
              <a:rPr lang="pt-BR" sz="2000">
                <a:solidFill>
                  <a:srgbClr val="000000"/>
                </a:solidFill>
                <a:latin typeface="Calibri"/>
              </a:rPr>
              <a:t>Prof. Dr. Sérgio Luiz Brasileiro Lopes e Fta. Ms. Gilve Orlandi Bannitz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CONTATO: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E-MAIL: abincardio@ufscar.br</a:t>
            </a:r>
            <a:endParaRPr/>
          </a:p>
          <a:p>
            <a:endParaRPr/>
          </a:p>
          <a:p>
            <a:pPr algn="just"/>
            <a:r>
              <a:rPr b="1" lang="pt-BR" sz="2200">
                <a:solidFill>
                  <a:srgbClr val="000000"/>
                </a:solidFill>
                <a:latin typeface="Calibri"/>
              </a:rPr>
              <a:t>PÚBLICO ALVO: </a:t>
            </a:r>
            <a:endParaRPr/>
          </a:p>
          <a:p>
            <a:pPr algn="just"/>
            <a:r>
              <a:rPr lang="pt-BR" sz="1900">
                <a:solidFill>
                  <a:srgbClr val="000000"/>
                </a:solidFill>
                <a:latin typeface="Calibri"/>
              </a:rPr>
              <a:t>Fisioterapeutas, enfermeiros, educadores físicos, nutricionistas, assistentes sociais, psicólogos, terapeutas ocupacionais, farmacêuticos, gerontólogos.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