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_rels/notesSlide14.xml.rels" ContentType="application/vnd.openxmlformats-package.relationships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5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6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5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39.jpeg" ContentType="image/jpeg"/>
  <Override PartName="/ppt/media/image38.jpeg" ContentType="image/jpeg"/>
  <Override PartName="/ppt/media/image36.jpeg" ContentType="image/jpeg"/>
  <Override PartName="/ppt/media/image35.jpeg" ContentType="image/jpeg"/>
  <Override PartName="/ppt/media/image33.jpeg" ContentType="image/jpeg"/>
  <Override PartName="/ppt/media/image32.png" ContentType="image/png"/>
  <Override PartName="/ppt/media/image31.png" ContentType="image/png"/>
  <Override PartName="/ppt/media/image30.png" ContentType="image/png"/>
  <Override PartName="/ppt/media/image21.png" ContentType="image/png"/>
  <Override PartName="/ppt/media/image20.jpeg" ContentType="image/jpeg"/>
  <Override PartName="/ppt/media/image19.jpeg" ContentType="image/jpeg"/>
  <Override PartName="/ppt/media/image25.png" ContentType="image/png"/>
  <Override PartName="/ppt/media/image28.png" ContentType="image/png"/>
  <Override PartName="/ppt/media/image24.jpeg" ContentType="image/jpeg"/>
  <Override PartName="/ppt/media/image18.jpeg" ContentType="image/jpeg"/>
  <Override PartName="/ppt/media/image17.jpeg" ContentType="image/jpeg"/>
  <Override PartName="/ppt/media/image16.png" ContentType="image/png"/>
  <Override PartName="/ppt/media/image15.jpeg" ContentType="image/jpeg"/>
  <Override PartName="/ppt/media/image23.png" ContentType="image/png"/>
  <Override PartName="/ppt/media/image12.png" ContentType="image/png"/>
  <Override PartName="/ppt/media/image11.jpeg" ContentType="image/jpeg"/>
  <Override PartName="/ppt/media/image10.png" ContentType="image/png"/>
  <Override PartName="/ppt/media/image22.jpeg" ContentType="image/jpeg"/>
  <Override PartName="/ppt/media/image37.jpeg" ContentType="image/jpeg"/>
  <Override PartName="/ppt/media/image9.png" ContentType="image/png"/>
  <Override PartName="/ppt/media/image8.png" ContentType="image/png"/>
  <Override PartName="/ppt/media/image26.jpeg" ContentType="image/jpeg"/>
  <Override PartName="/ppt/media/image29.png" ContentType="image/png"/>
  <Override PartName="/ppt/media/image6.png" ContentType="image/png"/>
  <Override PartName="/ppt/media/image34.jpeg" ContentType="image/jpeg"/>
  <Override PartName="/ppt/media/image5.png" ContentType="image/png"/>
  <Override PartName="/ppt/media/image27.jpeg" ContentType="image/jpeg"/>
  <Override PartName="/ppt/media/image13.jpeg" ContentType="image/jpeg"/>
  <Override PartName="/ppt/media/image7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4.jpeg" ContentType="image/jpeg"/>
  <Override PartName="/ppt/media/image1.png" ContentType="image/png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Laranja</c:v>
                </c:pt>
              </c:strCache>
            </c:strRef>
          </c:tx>
          <c:spPr>
            <a:solidFill>
              <a:srgbClr val="c3d69b"/>
            </a:solidFill>
            <a:ln>
              <a:noFill/>
            </a:ln>
          </c:spPr>
          <c:cat>
            <c:strRef>
              <c:f>categories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7"/>
                <c:pt idx="0">
                  <c:v>6400</c:v>
                </c:pt>
                <c:pt idx="1">
                  <c:v>14080</c:v>
                </c:pt>
                <c:pt idx="2">
                  <c:v>20480</c:v>
                </c:pt>
                <c:pt idx="3">
                  <c:v>26880</c:v>
                </c:pt>
                <c:pt idx="4">
                  <c:v>30720</c:v>
                </c:pt>
                <c:pt idx="5">
                  <c:v>34560</c:v>
                </c:pt>
                <c:pt idx="6">
                  <c:v>35840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Banana</c:v>
                </c:pt>
              </c:strCache>
            </c:strRef>
          </c:tx>
          <c:spPr>
            <a:solidFill>
              <a:srgbClr val="2c4d75"/>
            </a:solidFill>
            <a:ln>
              <a:noFill/>
            </a:ln>
          </c:spPr>
          <c:cat>
            <c:strRef>
              <c:f>categories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7"/>
                <c:pt idx="0">
                  <c:v>3500</c:v>
                </c:pt>
                <c:pt idx="1">
                  <c:v>7700</c:v>
                </c:pt>
                <c:pt idx="2">
                  <c:v>11200</c:v>
                </c:pt>
                <c:pt idx="3">
                  <c:v>14700</c:v>
                </c:pt>
                <c:pt idx="4">
                  <c:v>16800</c:v>
                </c:pt>
                <c:pt idx="5">
                  <c:v>18900</c:v>
                </c:pt>
                <c:pt idx="6">
                  <c:v>19600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Tomate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cat>
            <c:strRef>
              <c:f>categories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7"/>
                <c:pt idx="0">
                  <c:v>1800</c:v>
                </c:pt>
                <c:pt idx="1">
                  <c:v>3960</c:v>
                </c:pt>
                <c:pt idx="2">
                  <c:v>5760</c:v>
                </c:pt>
                <c:pt idx="3">
                  <c:v>7560</c:v>
                </c:pt>
                <c:pt idx="4">
                  <c:v>8640</c:v>
                </c:pt>
                <c:pt idx="5">
                  <c:v>9719.99999999998</c:v>
                </c:pt>
                <c:pt idx="6">
                  <c:v>10080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Mamão</c:v>
                </c:pt>
              </c:strCache>
            </c:strRef>
          </c:tx>
          <c:spPr>
            <a:solidFill>
              <a:srgbClr val="276a7c"/>
            </a:solidFill>
            <a:ln>
              <a:noFill/>
            </a:ln>
          </c:spPr>
          <c:cat>
            <c:strRef>
              <c:f>categories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7"/>
                <c:pt idx="0">
                  <c:v>1575</c:v>
                </c:pt>
                <c:pt idx="1">
                  <c:v>3465</c:v>
                </c:pt>
                <c:pt idx="2">
                  <c:v>5040</c:v>
                </c:pt>
                <c:pt idx="3">
                  <c:v>6615</c:v>
                </c:pt>
                <c:pt idx="4">
                  <c:v>7560</c:v>
                </c:pt>
                <c:pt idx="5">
                  <c:v>8505</c:v>
                </c:pt>
                <c:pt idx="6">
                  <c:v>8820</c:v>
                </c:pt>
              </c:numCache>
            </c:numRef>
          </c:val>
        </c:ser>
        <c:gapWidth val="150"/>
        <c:axId val="10271913"/>
        <c:axId val="34091760"/>
      </c:barChart>
      <c:lineChart>
        <c:grouping val="standard"/>
        <c:ser>
          <c:idx val="0"/>
          <c:order val="0"/>
          <c:tx>
            <c:strRef>
              <c:f>label 4</c:f>
              <c:strCache>
                <c:ptCount val="1"/>
                <c:pt idx="0">
                  <c:v>Ref/dia</c:v>
                </c:pt>
              </c:strCache>
            </c:strRef>
          </c:tx>
          <c:spPr>
            <a:solidFill>
              <a:srgbClr val="95b3d7"/>
            </a:solidFill>
            <a:ln w="28440">
              <a:solidFill>
                <a:srgbClr val="95b3d7"/>
              </a:solidFill>
              <a:round/>
            </a:ln>
          </c:spPr>
          <c:marker>
            <c:size val="7"/>
          </c:marker>
          <c:dLbls>
            <c:showLegendKey val="0"/>
            <c:showVal val="0"/>
            <c:showCatName val="0"/>
            <c:showSerName val="0"/>
            <c:showPercent val="0"/>
          </c:dLbls>
          <c:cat>
            <c:strRef>
              <c:f>categories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7"/>
                <c:pt idx="0">
                  <c:v>250</c:v>
                </c:pt>
                <c:pt idx="1">
                  <c:v>550</c:v>
                </c:pt>
                <c:pt idx="2">
                  <c:v>800</c:v>
                </c:pt>
                <c:pt idx="3">
                  <c:v>1050</c:v>
                </c:pt>
                <c:pt idx="4">
                  <c:v>1200</c:v>
                </c:pt>
                <c:pt idx="5">
                  <c:v>1350</c:v>
                </c:pt>
                <c:pt idx="6">
                  <c:v>1400</c:v>
                </c:pt>
              </c:numCache>
            </c:numRef>
          </c:val>
        </c:ser>
        <c:ser>
          <c:idx val="1"/>
          <c:order val="1"/>
          <c:spPr>
            <a:solidFill>
              <a:srgbClr val="ffffff"/>
            </a:solidFill>
            <a:ln w="28440">
              <a:solidFill>
                <a:srgbClr val="ffffff"/>
              </a:solidFill>
              <a:round/>
            </a:ln>
          </c:spPr>
          <c:marker>
            <c:size val="7"/>
          </c:marker>
          <c:dLbls>
            <c:showLegendKey val="0"/>
            <c:showVal val="0"/>
            <c:showCatName val="0"/>
            <c:showSerName val="0"/>
            <c:showPercent val="0"/>
          </c:dLbls>
          <c:cat>
            <c:strRef>
              <c:f>categories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</c:ser>
        <c:marker val="1"/>
        <c:axId val="19172518"/>
        <c:axId val="59478987"/>
      </c:lineChart>
      <c:catAx>
        <c:axId val="10271913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9360">
            <a:solidFill>
              <a:srgbClr val="8b8b8b"/>
            </a:solidFill>
            <a:round/>
          </a:ln>
        </c:spPr>
        <c:crossAx val="34091760"/>
        <c:crosses val="autoZero"/>
        <c:auto val="1"/>
        <c:lblAlgn val="ctr"/>
        <c:lblOffset val="100"/>
      </c:catAx>
      <c:valAx>
        <c:axId val="34091760"/>
        <c:scaling>
          <c:orientation val="minMax"/>
        </c:scaling>
        <c:delete val="0"/>
        <c:axPos val="l"/>
        <c:majorGridlines>
          <c:spPr>
            <a:ln w="9360">
              <a:solidFill>
                <a:srgbClr val="8b8b8b"/>
              </a:solidFill>
              <a:round/>
            </a:ln>
          </c:spPr>
        </c:majorGridlines>
        <c:majorTickMark val="out"/>
        <c:minorTickMark val="none"/>
        <c:tickLblPos val="nextTo"/>
        <c:spPr>
          <a:ln w="9360">
            <a:solidFill>
              <a:srgbClr val="8b8b8b"/>
            </a:solidFill>
            <a:round/>
          </a:ln>
        </c:spPr>
        <c:crossAx val="10271913"/>
        <c:crossesAt val="0"/>
      </c:valAx>
      <c:catAx>
        <c:axId val="1917251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9360">
            <a:solidFill>
              <a:srgbClr val="8b8b8b"/>
            </a:solidFill>
            <a:round/>
          </a:ln>
        </c:spPr>
        <c:crossAx val="59478987"/>
        <c:crosses val="autoZero"/>
        <c:auto val="1"/>
        <c:lblAlgn val="ctr"/>
        <c:lblOffset val="100"/>
      </c:catAx>
      <c:valAx>
        <c:axId val="59478987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 w="9360">
            <a:solidFill>
              <a:srgbClr val="8b8b8b"/>
            </a:solidFill>
            <a:round/>
          </a:ln>
        </c:spPr>
        <c:crossAx val="19172518"/>
        <c:crosses val="max"/>
      </c:valAx>
      <c:spPr>
        <a:noFill/>
        <a:ln>
          <a:noFill/>
        </a:ln>
      </c:spPr>
    </c:plotArea>
    <c:legend>
      <c:legendPos val="r"/>
      <c:overlay val="0"/>
      <c:spPr>
        <a:noFill/>
        <a:ln>
          <a:noFill/>
        </a:ln>
      </c:spPr>
    </c:legend>
    <c:plotVisOnly val="1"/>
  </c:chart>
  <c:spPr>
    <a:noFill/>
    <a:ln w="936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Couve</c:v>
                </c:pt>
              </c:strCache>
            </c:strRef>
          </c:tx>
          <c:spPr>
            <a:solidFill>
              <a:srgbClr val="729aca"/>
            </a:solidFill>
            <a:ln>
              <a:noFill/>
            </a:ln>
          </c:spPr>
          <c:cat>
            <c:strRef>
              <c:f>categories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7"/>
                <c:pt idx="0">
                  <c:v>840</c:v>
                </c:pt>
                <c:pt idx="1">
                  <c:v>1848</c:v>
                </c:pt>
                <c:pt idx="2">
                  <c:v>2688</c:v>
                </c:pt>
                <c:pt idx="3">
                  <c:v>3528</c:v>
                </c:pt>
                <c:pt idx="4">
                  <c:v>4032</c:v>
                </c:pt>
                <c:pt idx="5">
                  <c:v>4536</c:v>
                </c:pt>
                <c:pt idx="6">
                  <c:v>4704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Alface</c:v>
                </c:pt>
              </c:strCache>
            </c:strRef>
          </c:tx>
          <c:spPr>
            <a:solidFill>
              <a:srgbClr val="afc97a"/>
            </a:solidFill>
            <a:ln>
              <a:noFill/>
            </a:ln>
          </c:spPr>
          <c:cat>
            <c:strRef>
              <c:f>categories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7"/>
                <c:pt idx="0">
                  <c:v>831.25</c:v>
                </c:pt>
                <c:pt idx="1">
                  <c:v>1828.75</c:v>
                </c:pt>
                <c:pt idx="2">
                  <c:v>2660</c:v>
                </c:pt>
                <c:pt idx="3">
                  <c:v>3491.25</c:v>
                </c:pt>
                <c:pt idx="4">
                  <c:v>3990</c:v>
                </c:pt>
                <c:pt idx="5">
                  <c:v>4488.75</c:v>
                </c:pt>
                <c:pt idx="6">
                  <c:v>4655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Repolho</c:v>
                </c:pt>
              </c:strCache>
            </c:strRef>
          </c:tx>
          <c:spPr>
            <a:solidFill>
              <a:srgbClr val="6fbdd1"/>
            </a:solidFill>
            <a:ln>
              <a:noFill/>
            </a:ln>
          </c:spPr>
          <c:cat>
            <c:strRef>
              <c:f>categories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7"/>
                <c:pt idx="0">
                  <c:v>700</c:v>
                </c:pt>
                <c:pt idx="1">
                  <c:v>1540</c:v>
                </c:pt>
                <c:pt idx="2">
                  <c:v>2240</c:v>
                </c:pt>
                <c:pt idx="3">
                  <c:v>2940</c:v>
                </c:pt>
                <c:pt idx="4">
                  <c:v>3360</c:v>
                </c:pt>
                <c:pt idx="5">
                  <c:v>3780</c:v>
                </c:pt>
                <c:pt idx="6">
                  <c:v>3920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Rúcula</c:v>
                </c:pt>
              </c:strCache>
            </c:strRef>
          </c:tx>
          <c:spPr>
            <a:solidFill>
              <a:srgbClr val="7e9d40"/>
            </a:solidFill>
            <a:ln>
              <a:noFill/>
            </a:ln>
          </c:spPr>
          <c:cat>
            <c:strRef>
              <c:f>categories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7"/>
                <c:pt idx="0">
                  <c:v>227.5</c:v>
                </c:pt>
                <c:pt idx="1">
                  <c:v>500.5</c:v>
                </c:pt>
                <c:pt idx="2">
                  <c:v>728</c:v>
                </c:pt>
                <c:pt idx="3">
                  <c:v>955.5</c:v>
                </c:pt>
                <c:pt idx="4">
                  <c:v>1092</c:v>
                </c:pt>
                <c:pt idx="5">
                  <c:v>1228.5</c:v>
                </c:pt>
                <c:pt idx="6">
                  <c:v>1274</c:v>
                </c:pt>
              </c:numCache>
            </c:numRef>
          </c:val>
        </c:ser>
        <c:gapWidth val="150"/>
        <c:axId val="74867715"/>
        <c:axId val="49747576"/>
      </c:barChart>
      <c:lineChart>
        <c:grouping val="standard"/>
        <c:ser>
          <c:idx val="0"/>
          <c:order val="0"/>
          <c:tx>
            <c:strRef>
              <c:f>label 4</c:f>
              <c:strCache>
                <c:ptCount val="1"/>
                <c:pt idx="0">
                  <c:v>Ref/dia</c:v>
                </c:pt>
              </c:strCache>
            </c:strRef>
          </c:tx>
          <c:spPr>
            <a:solidFill>
              <a:srgbClr val="276a7c"/>
            </a:solidFill>
            <a:ln w="28440">
              <a:solidFill>
                <a:srgbClr val="276a7c"/>
              </a:solidFill>
              <a:round/>
            </a:ln>
          </c:spPr>
          <c:marker>
            <c:size val="7"/>
          </c:marker>
          <c:dLbls>
            <c:showLegendKey val="0"/>
            <c:showVal val="0"/>
            <c:showCatName val="0"/>
            <c:showSerName val="0"/>
            <c:showPercent val="0"/>
          </c:dLbls>
          <c:cat>
            <c:strRef>
              <c:f>categories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7"/>
                <c:pt idx="0">
                  <c:v>250</c:v>
                </c:pt>
                <c:pt idx="1">
                  <c:v>550</c:v>
                </c:pt>
                <c:pt idx="2">
                  <c:v>800</c:v>
                </c:pt>
                <c:pt idx="3">
                  <c:v>1050</c:v>
                </c:pt>
                <c:pt idx="4">
                  <c:v>1200</c:v>
                </c:pt>
                <c:pt idx="5">
                  <c:v>1350</c:v>
                </c:pt>
                <c:pt idx="6">
                  <c:v>1400</c:v>
                </c:pt>
              </c:numCache>
            </c:numRef>
          </c:val>
        </c:ser>
        <c:ser>
          <c:idx val="1"/>
          <c:order val="1"/>
          <c:spPr>
            <a:solidFill>
              <a:srgbClr val="ffffff"/>
            </a:solidFill>
            <a:ln w="28440">
              <a:solidFill>
                <a:srgbClr val="ffffff"/>
              </a:solidFill>
              <a:round/>
            </a:ln>
          </c:spPr>
          <c:marker>
            <c:size val="7"/>
          </c:marker>
          <c:dLbls>
            <c:showLegendKey val="0"/>
            <c:showVal val="0"/>
            <c:showCatName val="0"/>
            <c:showSerName val="0"/>
            <c:showPercent val="0"/>
          </c:dLbls>
          <c:cat>
            <c:strRef>
              <c:f>categories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</c:ser>
        <c:marker val="1"/>
        <c:axId val="96348096"/>
        <c:axId val="96425261"/>
      </c:lineChart>
      <c:catAx>
        <c:axId val="74867715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9360">
            <a:solidFill>
              <a:srgbClr val="8b8b8b"/>
            </a:solidFill>
            <a:round/>
          </a:ln>
        </c:spPr>
        <c:crossAx val="49747576"/>
        <c:crosses val="autoZero"/>
        <c:auto val="1"/>
        <c:lblAlgn val="ctr"/>
        <c:lblOffset val="100"/>
      </c:catAx>
      <c:valAx>
        <c:axId val="49747576"/>
        <c:scaling>
          <c:orientation val="minMax"/>
        </c:scaling>
        <c:delete val="0"/>
        <c:axPos val="l"/>
        <c:majorGridlines>
          <c:spPr>
            <a:ln w="9360">
              <a:solidFill>
                <a:srgbClr val="8b8b8b"/>
              </a:solidFill>
              <a:round/>
            </a:ln>
          </c:spPr>
        </c:majorGridlines>
        <c:majorTickMark val="out"/>
        <c:minorTickMark val="none"/>
        <c:tickLblPos val="nextTo"/>
        <c:spPr>
          <a:ln w="9360">
            <a:solidFill>
              <a:srgbClr val="8b8b8b"/>
            </a:solidFill>
            <a:round/>
          </a:ln>
        </c:spPr>
        <c:crossAx val="74867715"/>
        <c:crossesAt val="0"/>
      </c:valAx>
      <c:catAx>
        <c:axId val="9634809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9360">
            <a:solidFill>
              <a:srgbClr val="8b8b8b"/>
            </a:solidFill>
            <a:round/>
          </a:ln>
        </c:spPr>
        <c:crossAx val="96425261"/>
        <c:crosses val="autoZero"/>
        <c:auto val="1"/>
        <c:lblAlgn val="ctr"/>
        <c:lblOffset val="100"/>
      </c:catAx>
      <c:valAx>
        <c:axId val="96425261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 w="9360">
            <a:solidFill>
              <a:srgbClr val="8b8b8b"/>
            </a:solidFill>
            <a:round/>
          </a:ln>
        </c:spPr>
        <c:crossAx val="96348096"/>
        <c:crosses val="max"/>
      </c:valAx>
      <c:spPr>
        <a:noFill/>
        <a:ln>
          <a:noFill/>
        </a:ln>
      </c:spPr>
    </c:plotArea>
    <c:legend>
      <c:legendPos val="r"/>
      <c:overlay val="0"/>
      <c:spPr>
        <a:noFill/>
        <a:ln>
          <a:noFill/>
        </a:ln>
      </c:spPr>
    </c:legend>
    <c:plotVisOnly val="1"/>
  </c:chart>
  <c:spPr>
    <a:noFill/>
    <a:ln w="9360"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20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201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202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203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5FC9A3BD-9A48-4D01-A8FE-EF6284CEA33D}" type="slidenum">
              <a:rPr lang="en-US" sz="1400"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12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EA3CBCCC-6514-4532-840E-B19F97345FD1}" type="slidenum">
              <a:rPr lang="en-US" sz="1200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58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59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9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9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pt-BR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2/24/16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2576710-B7A4-436F-AD25-3CB973459310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t-BR" sz="32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40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000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pt-BR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pt-BR" sz="3200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3200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3200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3200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3200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3200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>
                <a:solidFill>
                  <a:srgbClr val="000000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pt-BR" sz="2800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pt-BR" sz="2400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pt-BR" sz="2000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pt-BR" sz="2000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2/24/16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E1B7456D-9EA9-460A-9337-273AFFB81B55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1" lang="pt-BR" sz="20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pt-BR" sz="3200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3200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3200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3200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3200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3200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>
                <a:solidFill>
                  <a:srgbClr val="000000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pt-BR" sz="2800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pt-BR" sz="2400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pt-BR" sz="2000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pt-BR" sz="2000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</p:spPr>
        <p:txBody>
          <a:bodyPr anchor="ctr"/>
          <a:p>
            <a:pPr>
              <a:buSzPct val="45000"/>
              <a:buFont typeface="StarSymbol"/>
              <a:buChar char=""/>
            </a:pPr>
            <a:r>
              <a:rPr lang="pt-BR" sz="1400">
                <a:solidFill>
                  <a:srgbClr val="8b8b8b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1400">
                <a:solidFill>
                  <a:srgbClr val="8b8b8b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1400">
                <a:solidFill>
                  <a:srgbClr val="8b8b8b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1400">
                <a:solidFill>
                  <a:srgbClr val="8b8b8b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1400">
                <a:solidFill>
                  <a:srgbClr val="8b8b8b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1400">
                <a:solidFill>
                  <a:srgbClr val="8b8b8b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pt-BR" sz="1400">
                <a:solidFill>
                  <a:srgbClr val="8b8b8b"/>
                </a:solidFill>
                <a:latin typeface="Calibri"/>
              </a:rPr>
              <a:t>Seventh Outline LevelClick to edit Master text styles</a:t>
            </a:r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2/24/16</a:t>
            </a:r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83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3731BC0-4595-4E39-BBA7-6CDF27C02BBD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pt-BR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</p:spPr>
        <p:txBody>
          <a:bodyPr anchor="b"/>
          <a:p>
            <a:pPr>
              <a:buSzPct val="45000"/>
              <a:buFont typeface="StarSymbol"/>
              <a:buChar char=""/>
            </a:pPr>
            <a:r>
              <a:rPr b="1" lang="pt-BR" sz="2400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b="1" lang="pt-BR" sz="2400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b="1" lang="pt-BR" sz="2400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b="1" lang="pt-BR" sz="2400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b="1" lang="pt-BR" sz="2400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b="1" lang="pt-BR" sz="2400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Calibri"/>
              </a:rPr>
              <a:t>Seventh Outline LevelClick to edit Master text styles</a:t>
            </a:r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</p:spPr>
        <p:txBody>
          <a:bodyPr anchor="ctr"/>
          <a:p>
            <a:pPr>
              <a:buSzPct val="45000"/>
              <a:buFont typeface="StarSymbol"/>
              <a:buChar char=""/>
            </a:pPr>
            <a:r>
              <a:rPr lang="pt-BR" sz="2400">
                <a:solidFill>
                  <a:srgbClr val="8b8b8b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400">
                <a:solidFill>
                  <a:srgbClr val="8b8b8b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400">
                <a:solidFill>
                  <a:srgbClr val="8b8b8b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400">
                <a:solidFill>
                  <a:srgbClr val="8b8b8b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400">
                <a:solidFill>
                  <a:srgbClr val="8b8b8b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400">
                <a:solidFill>
                  <a:srgbClr val="8b8b8b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2400">
                <a:solidFill>
                  <a:srgbClr val="8b8b8b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pt-BR" sz="2000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pt-BR" sz="1600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pt-BR" sz="1600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</p:spPr>
        <p:txBody>
          <a:bodyPr anchor="b"/>
          <a:p>
            <a:pPr>
              <a:buSzPct val="45000"/>
              <a:buFont typeface="StarSymbol"/>
              <a:buChar char=""/>
            </a:pPr>
            <a:r>
              <a:rPr b="1" lang="pt-BR" sz="2400">
                <a:solidFill>
                  <a:srgbClr val="8b8b8b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b="1" lang="pt-BR" sz="2400">
                <a:solidFill>
                  <a:srgbClr val="8b8b8b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b="1" lang="pt-BR" sz="2400">
                <a:solidFill>
                  <a:srgbClr val="8b8b8b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b="1" lang="pt-BR" sz="2400">
                <a:solidFill>
                  <a:srgbClr val="8b8b8b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b="1" lang="pt-BR" sz="2400">
                <a:solidFill>
                  <a:srgbClr val="8b8b8b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b="1" lang="pt-BR" sz="2400">
                <a:solidFill>
                  <a:srgbClr val="8b8b8b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2400">
                <a:solidFill>
                  <a:srgbClr val="8b8b8b"/>
                </a:solidFill>
                <a:latin typeface="Calibri"/>
              </a:rPr>
              <a:t>Seventh Outline LevelClick to edit Master text styles</a:t>
            </a:r>
            <a:endParaRPr/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</p:spPr>
        <p:txBody>
          <a:bodyPr anchor="ctr"/>
          <a:p>
            <a:pPr>
              <a:buSzPct val="45000"/>
              <a:buFont typeface="StarSymbol"/>
              <a:buChar char=""/>
            </a:pPr>
            <a:r>
              <a:rPr lang="pt-BR" sz="2400">
                <a:solidFill>
                  <a:srgbClr val="8b8b8b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400">
                <a:solidFill>
                  <a:srgbClr val="8b8b8b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400">
                <a:solidFill>
                  <a:srgbClr val="8b8b8b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400">
                <a:solidFill>
                  <a:srgbClr val="8b8b8b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400">
                <a:solidFill>
                  <a:srgbClr val="8b8b8b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400">
                <a:solidFill>
                  <a:srgbClr val="8b8b8b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2400">
                <a:solidFill>
                  <a:srgbClr val="8b8b8b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pt-BR" sz="2000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pt-BR" sz="1600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pt-BR" sz="1600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123" name="PlaceHolder 6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2/24/16</a:t>
            </a:r>
            <a:endParaRPr/>
          </a:p>
        </p:txBody>
      </p:sp>
      <p:sp>
        <p:nvSpPr>
          <p:cNvPr id="124" name="PlaceHolder 7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25" name="PlaceHolder 8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89211DD-4941-4C9B-9886-220BBA32352E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2/24/16</a:t>
            </a:r>
            <a:endParaRPr/>
          </a:p>
        </p:txBody>
      </p:sp>
      <p:sp>
        <p:nvSpPr>
          <p:cNvPr id="16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6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2592AB1-1D50-47ED-A68A-9653D0F319DB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16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pt-BR">
                <a:latin typeface="Calibri"/>
              </a:rPr>
              <a:t>Click to edit the title text format</a:t>
            </a:r>
            <a:endParaRPr/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t-BR" sz="32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40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000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jpeg"/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jpeg"/><Relationship Id="rId3" Type="http://schemas.openxmlformats.org/officeDocument/2006/relationships/image" Target="../media/image23.png"/><Relationship Id="rId4" Type="http://schemas.openxmlformats.org/officeDocument/2006/relationships/image" Target="../media/image24.jpeg"/><Relationship Id="rId5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chart" Target="../charts/chart2.xml"/><Relationship Id="rId3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613160" y="2391120"/>
            <a:ext cx="5838840" cy="1901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Espaço Reservado para Conteúdo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95640" y="1052640"/>
            <a:ext cx="8502120" cy="4782240"/>
          </a:xfrm>
          <a:prstGeom prst="rect">
            <a:avLst/>
          </a:prstGeom>
          <a:ln w="88920">
            <a:solidFill>
              <a:srgbClr val="ffffff"/>
            </a:solidFill>
            <a:miter/>
          </a:ln>
        </p:spPr>
      </p:pic>
      <p:sp>
        <p:nvSpPr>
          <p:cNvPr id="275" name="CustomShape 1"/>
          <p:cNvSpPr/>
          <p:nvPr/>
        </p:nvSpPr>
        <p:spPr>
          <a:xfrm>
            <a:off x="3279240" y="5989320"/>
            <a:ext cx="6199560" cy="3034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</a:rPr>
              <a:t>Imagem: Cortesia dos estudantes de Eng. Agronômica turma 2014 </a:t>
            </a:r>
            <a:endParaRPr/>
          </a:p>
        </p:txBody>
      </p:sp>
      <p:sp>
        <p:nvSpPr>
          <p:cNvPr id="276" name="CustomShape 2"/>
          <p:cNvSpPr/>
          <p:nvPr/>
        </p:nvSpPr>
        <p:spPr>
          <a:xfrm>
            <a:off x="380880" y="228600"/>
            <a:ext cx="851688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>
                <a:solidFill>
                  <a:srgbClr val="05b9ab"/>
                </a:solidFill>
                <a:latin typeface="Georgia"/>
              </a:rPr>
              <a:t>Área de ação – 5 Bairros de CMA</a:t>
            </a:r>
            <a:endParaRPr/>
          </a:p>
        </p:txBody>
      </p:sp>
      <p:sp>
        <p:nvSpPr>
          <p:cNvPr id="277" name="CustomShape 3"/>
          <p:cNvSpPr/>
          <p:nvPr/>
        </p:nvSpPr>
        <p:spPr>
          <a:xfrm>
            <a:off x="899640" y="3069000"/>
            <a:ext cx="2088000" cy="1728000"/>
          </a:xfrm>
          <a:prstGeom prst="ellipse">
            <a:avLst/>
          </a:prstGeom>
          <a:noFill/>
          <a:ln w="38160">
            <a:solidFill>
              <a:srgbClr val="ffff00"/>
            </a:solidFill>
            <a:round/>
          </a:ln>
        </p:spPr>
      </p:sp>
      <p:sp>
        <p:nvSpPr>
          <p:cNvPr id="278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3EED2E8-8F97-47C7-AB84-D3BD8F9DE47E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>
                <p:childTnLst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Espaço Reservado para Conteúdo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544400" y="209880"/>
            <a:ext cx="6479640" cy="1895760"/>
          </a:xfrm>
          <a:prstGeom prst="rect">
            <a:avLst/>
          </a:prstGeom>
          <a:ln w="38160">
            <a:solidFill>
              <a:srgbClr val="000000"/>
            </a:solidFill>
            <a:miter/>
          </a:ln>
        </p:spPr>
      </p:pic>
      <p:pic>
        <p:nvPicPr>
          <p:cNvPr id="280" name="Imagem 5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544400" y="2379600"/>
            <a:ext cx="6479640" cy="4291920"/>
          </a:xfrm>
          <a:prstGeom prst="rect">
            <a:avLst/>
          </a:prstGeom>
          <a:ln w="38160">
            <a:solidFill>
              <a:srgbClr val="000000"/>
            </a:solidFill>
            <a:miter/>
          </a:ln>
        </p:spPr>
      </p:pic>
      <p:sp>
        <p:nvSpPr>
          <p:cNvPr id="281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73D8C85-7F02-478D-B956-626EB447806A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282" name="CustomShape 2"/>
          <p:cNvSpPr/>
          <p:nvPr/>
        </p:nvSpPr>
        <p:spPr>
          <a:xfrm>
            <a:off x="1425960" y="6356520"/>
            <a:ext cx="2243160" cy="2728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200">
                <a:solidFill>
                  <a:srgbClr val="ffffff"/>
                </a:solidFill>
                <a:latin typeface="Calibri"/>
              </a:rPr>
              <a:t>Fonte: Ventura et al (2015)</a:t>
            </a:r>
            <a:endParaRPr/>
          </a:p>
        </p:txBody>
      </p:sp>
      <p:sp>
        <p:nvSpPr>
          <p:cNvPr id="283" name="CustomShape 3"/>
          <p:cNvSpPr/>
          <p:nvPr/>
        </p:nvSpPr>
        <p:spPr>
          <a:xfrm>
            <a:off x="1425960" y="1829160"/>
            <a:ext cx="2243160" cy="2728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Calibri"/>
              </a:rPr>
              <a:t>Fonte: Ventura et al (2015)</a:t>
            </a: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Picture 2" descr=""/>
          <p:cNvPicPr/>
          <p:nvPr/>
        </p:nvPicPr>
        <p:blipFill>
          <a:blip r:embed="rId1"/>
          <a:srcRect l="958541" t="769423" r="395625" b="645673"/>
          <a:stretch>
            <a:fillRect/>
          </a:stretch>
        </p:blipFill>
        <p:spPr>
          <a:xfrm>
            <a:off x="1907640" y="4249440"/>
            <a:ext cx="4789080" cy="2471760"/>
          </a:xfrm>
          <a:prstGeom prst="rect">
            <a:avLst/>
          </a:prstGeom>
          <a:ln w="9360">
            <a:noFill/>
          </a:ln>
        </p:spPr>
      </p:pic>
      <p:sp>
        <p:nvSpPr>
          <p:cNvPr id="285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A363EE4-FD14-4263-AF78-713585769383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  <p:pic>
        <p:nvPicPr>
          <p:cNvPr id="286" name="Picture 1" descr=""/>
          <p:cNvPicPr/>
          <p:nvPr/>
        </p:nvPicPr>
        <p:blipFill>
          <a:blip r:embed="rId2"/>
          <a:srcRect l="604270" t="153846" r="624843" b="126250"/>
          <a:stretch>
            <a:fillRect/>
          </a:stretch>
        </p:blipFill>
        <p:spPr>
          <a:xfrm>
            <a:off x="179640" y="188640"/>
            <a:ext cx="3744000" cy="3386160"/>
          </a:xfrm>
          <a:prstGeom prst="rect">
            <a:avLst/>
          </a:prstGeom>
          <a:ln w="9360">
            <a:noFill/>
          </a:ln>
        </p:spPr>
      </p:pic>
      <p:pic>
        <p:nvPicPr>
          <p:cNvPr id="287" name="Picture 2" descr=""/>
          <p:cNvPicPr/>
          <p:nvPr/>
        </p:nvPicPr>
        <p:blipFill>
          <a:blip r:embed="rId3"/>
          <a:srcRect l="468802" t="155000" r="494895" b="0"/>
          <a:stretch>
            <a:fillRect/>
          </a:stretch>
        </p:blipFill>
        <p:spPr>
          <a:xfrm>
            <a:off x="4600440" y="188640"/>
            <a:ext cx="4086000" cy="3277080"/>
          </a:xfrm>
          <a:prstGeom prst="rect">
            <a:avLst/>
          </a:prstGeom>
          <a:ln w="9360">
            <a:noFill/>
          </a:ln>
        </p:spPr>
      </p:pic>
      <p:sp>
        <p:nvSpPr>
          <p:cNvPr id="288" name="CustomShape 2"/>
          <p:cNvSpPr/>
          <p:nvPr/>
        </p:nvSpPr>
        <p:spPr>
          <a:xfrm>
            <a:off x="-377640" y="3604320"/>
            <a:ext cx="9593280" cy="45540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Calibri"/>
              </a:rPr>
              <a:t>Fontes: </a:t>
            </a:r>
            <a:r>
              <a:rPr lang="en-US" sz="1200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9" name="Table 1"/>
          <p:cNvGraphicFramePr/>
          <p:nvPr/>
        </p:nvGraphicFramePr>
        <p:xfrm>
          <a:off x="611280" y="620640"/>
          <a:ext cx="7803720" cy="5881680"/>
        </p:xfrm>
        <a:graphic>
          <a:graphicData uri="http://schemas.openxmlformats.org/drawingml/2006/table">
            <a:tbl>
              <a:tblPr/>
              <a:tblGrid>
                <a:gridCol w="2849400"/>
                <a:gridCol w="2036160"/>
                <a:gridCol w="1359720"/>
                <a:gridCol w="1558440"/>
              </a:tblGrid>
              <a:tr h="185040"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Cidade</a:t>
                      </a:r>
                      <a:endParaRPr/>
                    </a:p>
                  </a:txBody>
                  <a:tcPr/>
                </a:tc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Indicador</a:t>
                      </a:r>
                      <a:endParaRPr/>
                    </a:p>
                  </a:txBody>
                  <a:tcPr/>
                </a:tc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Classificação</a:t>
                      </a:r>
                      <a:endParaRPr/>
                    </a:p>
                  </a:txBody>
                  <a:tcPr/>
                </a:tc>
              </a:tr>
              <a:tr h="340200"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Angatuba</a:t>
                      </a:r>
                      <a:endParaRPr/>
                    </a:p>
                  </a:txBody>
                  <a:tcPr/>
                </a:tc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47,40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Moderado</a:t>
                      </a:r>
                      <a:endParaRPr/>
                    </a:p>
                  </a:txBody>
                  <a:tcPr/>
                </a:tc>
              </a:tr>
              <a:tr h="340200"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Apiaí</a:t>
                      </a:r>
                      <a:endParaRPr/>
                    </a:p>
                  </a:txBody>
                  <a:tcPr/>
                </a:tc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75,74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Alto</a:t>
                      </a:r>
                      <a:endParaRPr/>
                    </a:p>
                  </a:txBody>
                  <a:tcPr/>
                </a:tc>
              </a:tr>
              <a:tr h="340200"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Barão de Antonina</a:t>
                      </a:r>
                      <a:endParaRPr/>
                    </a:p>
                  </a:txBody>
                  <a:tcPr/>
                </a:tc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45,06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Moderado</a:t>
                      </a:r>
                      <a:endParaRPr/>
                    </a:p>
                  </a:txBody>
                  <a:tcPr/>
                </a:tc>
              </a:tr>
              <a:tr h="340200"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Bom Sucesso de Itararé</a:t>
                      </a:r>
                      <a:endParaRPr/>
                    </a:p>
                  </a:txBody>
                  <a:tcPr/>
                </a:tc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44,69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Moderado</a:t>
                      </a:r>
                      <a:endParaRPr/>
                    </a:p>
                  </a:txBody>
                  <a:tcPr/>
                </a:tc>
              </a:tr>
              <a:tr h="340200"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Buri</a:t>
                      </a:r>
                      <a:endParaRPr/>
                    </a:p>
                  </a:txBody>
                  <a:tcPr/>
                </a:tc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46,73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Moderado</a:t>
                      </a:r>
                      <a:endParaRPr/>
                    </a:p>
                  </a:txBody>
                  <a:tcPr/>
                </a:tc>
              </a:tr>
              <a:tr h="340200"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Campina do Monte Alegre</a:t>
                      </a:r>
                      <a:endParaRPr/>
                    </a:p>
                  </a:txBody>
                  <a:tcPr/>
                </a:tc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61,91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Alto</a:t>
                      </a:r>
                      <a:endParaRPr/>
                    </a:p>
                  </a:txBody>
                  <a:tcPr/>
                </a:tc>
              </a:tr>
              <a:tr h="340200"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Capão Bonito</a:t>
                      </a:r>
                      <a:endParaRPr/>
                    </a:p>
                  </a:txBody>
                  <a:tcPr/>
                </a:tc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50,03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Moderado</a:t>
                      </a:r>
                      <a:endParaRPr/>
                    </a:p>
                  </a:txBody>
                  <a:tcPr/>
                </a:tc>
              </a:tr>
              <a:tr h="340200"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Coronel Macedo</a:t>
                      </a:r>
                      <a:endParaRPr/>
                    </a:p>
                  </a:txBody>
                  <a:tcPr/>
                </a:tc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47,03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Moderado</a:t>
                      </a:r>
                      <a:endParaRPr/>
                    </a:p>
                  </a:txBody>
                  <a:tcPr/>
                </a:tc>
              </a:tr>
              <a:tr h="340200"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Guapiara</a:t>
                      </a:r>
                      <a:endParaRPr/>
                    </a:p>
                  </a:txBody>
                  <a:tcPr/>
                </a:tc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53,23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Moderado</a:t>
                      </a:r>
                      <a:endParaRPr/>
                    </a:p>
                  </a:txBody>
                  <a:tcPr/>
                </a:tc>
              </a:tr>
              <a:tr h="340200"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Itaberá</a:t>
                      </a:r>
                      <a:endParaRPr/>
                    </a:p>
                  </a:txBody>
                  <a:tcPr/>
                </a:tc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36,95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Baixo</a:t>
                      </a:r>
                      <a:endParaRPr/>
                    </a:p>
                  </a:txBody>
                  <a:tcPr/>
                </a:tc>
              </a:tr>
              <a:tr h="340200"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Itaoca</a:t>
                      </a:r>
                      <a:endParaRPr/>
                    </a:p>
                  </a:txBody>
                  <a:tcPr/>
                </a:tc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55,82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Moderado</a:t>
                      </a:r>
                      <a:endParaRPr/>
                    </a:p>
                  </a:txBody>
                  <a:tcPr/>
                </a:tc>
              </a:tr>
              <a:tr h="340200"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Itapirapuã Paulista</a:t>
                      </a:r>
                      <a:endParaRPr/>
                    </a:p>
                  </a:txBody>
                  <a:tcPr/>
                </a:tc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44,77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Moderado</a:t>
                      </a:r>
                      <a:endParaRPr/>
                    </a:p>
                  </a:txBody>
                  <a:tcPr/>
                </a:tc>
              </a:tr>
              <a:tr h="340200"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Itaporanga</a:t>
                      </a:r>
                      <a:endParaRPr/>
                    </a:p>
                  </a:txBody>
                  <a:tcPr/>
                </a:tc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56,18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Moderado</a:t>
                      </a:r>
                      <a:endParaRPr/>
                    </a:p>
                  </a:txBody>
                  <a:tcPr/>
                </a:tc>
              </a:tr>
              <a:tr h="340200"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Itararé</a:t>
                      </a:r>
                      <a:endParaRPr/>
                    </a:p>
                  </a:txBody>
                  <a:tcPr/>
                </a:tc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44,54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Moderado</a:t>
                      </a:r>
                      <a:endParaRPr/>
                    </a:p>
                  </a:txBody>
                  <a:tcPr/>
                </a:tc>
              </a:tr>
              <a:tr h="340200"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Nova Campina</a:t>
                      </a:r>
                      <a:endParaRPr/>
                    </a:p>
                  </a:txBody>
                  <a:tcPr/>
                </a:tc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45,61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Moderado</a:t>
                      </a:r>
                      <a:endParaRPr/>
                    </a:p>
                  </a:txBody>
                  <a:tcPr/>
                </a:tc>
              </a:tr>
              <a:tr h="340200"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Ribeirão Branco</a:t>
                      </a:r>
                      <a:endParaRPr/>
                    </a:p>
                  </a:txBody>
                  <a:tcPr/>
                </a:tc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39,39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Baixo</a:t>
                      </a:r>
                      <a:endParaRPr/>
                    </a:p>
                  </a:txBody>
                  <a:tcPr/>
                </a:tc>
              </a:tr>
              <a:tr h="340200"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Riversul</a:t>
                      </a:r>
                      <a:endParaRPr/>
                    </a:p>
                  </a:txBody>
                  <a:tcPr/>
                </a:tc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46,34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Moderado</a:t>
                      </a:r>
                      <a:endParaRPr/>
                    </a:p>
                  </a:txBody>
                  <a:tcPr/>
                </a:tc>
              </a:tr>
              <a:tr h="340200"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Taquarituba</a:t>
                      </a:r>
                      <a:endParaRPr/>
                    </a:p>
                  </a:txBody>
                  <a:tcPr/>
                </a:tc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45,79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Moderado</a:t>
                      </a:r>
                      <a:endParaRPr/>
                    </a:p>
                  </a:txBody>
                  <a:tcPr/>
                </a:tc>
              </a:tr>
              <a:tr h="340200"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Taquarivai</a:t>
                      </a:r>
                      <a:endParaRPr/>
                    </a:p>
                  </a:txBody>
                  <a:tcPr/>
                </a:tc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50,38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 lIns="23760" rIns="2376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Moderado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0" name="CustomShape 2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291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A4DD735-2940-44BB-B101-2980ACDE13C2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292" name="CustomShape 4"/>
          <p:cNvSpPr/>
          <p:nvPr/>
        </p:nvSpPr>
        <p:spPr>
          <a:xfrm>
            <a:off x="6818400" y="6502680"/>
            <a:ext cx="1744920" cy="2728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Calibri"/>
              </a:rPr>
              <a:t>Almeida et al (2015)</a:t>
            </a:r>
            <a:endParaRPr/>
          </a:p>
        </p:txBody>
      </p:sp>
      <p:sp>
        <p:nvSpPr>
          <p:cNvPr id="293" name="CustomShape 5"/>
          <p:cNvSpPr/>
          <p:nvPr/>
        </p:nvSpPr>
        <p:spPr>
          <a:xfrm>
            <a:off x="107640" y="133920"/>
            <a:ext cx="9036000" cy="333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600">
                <a:solidFill>
                  <a:srgbClr val="05b9ab"/>
                </a:solidFill>
                <a:latin typeface="Georgia"/>
              </a:rPr>
              <a:t>Índices UFSCar de Segurança Alimentar dos Agricultores Familiares por Município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"/>
          <p:cNvSpPr txBox="1"/>
          <p:nvPr/>
        </p:nvSpPr>
        <p:spPr>
          <a:xfrm>
            <a:off x="457200" y="1340640"/>
            <a:ext cx="4039920" cy="63936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Calibri"/>
              </a:rPr>
              <a:t>Reunião com apicultores no campus lagoa do Sino (2015)</a:t>
            </a:r>
            <a:endParaRPr/>
          </a:p>
        </p:txBody>
      </p:sp>
      <p:sp>
        <p:nvSpPr>
          <p:cNvPr id="295" name="CustomShape 2"/>
          <p:cNvSpPr/>
          <p:nvPr/>
        </p:nvSpPr>
        <p:spPr>
          <a:xfrm>
            <a:off x="380880" y="228600"/>
            <a:ext cx="594324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>
                <a:solidFill>
                  <a:srgbClr val="05b9ab"/>
                </a:solidFill>
                <a:latin typeface="Georgia"/>
              </a:rPr>
              <a:t>Parceria APIS –Prefeitura de CMA - UFSCar</a:t>
            </a:r>
            <a:endParaRPr/>
          </a:p>
        </p:txBody>
      </p:sp>
      <p:sp>
        <p:nvSpPr>
          <p:cNvPr id="296" name="TextShape 3"/>
          <p:cNvSpPr txBox="1"/>
          <p:nvPr/>
        </p:nvSpPr>
        <p:spPr>
          <a:xfrm>
            <a:off x="5148000" y="1340640"/>
            <a:ext cx="3538440" cy="5256360"/>
          </a:xfrm>
          <a:prstGeom prst="rect">
            <a:avLst/>
          </a:prstGeom>
        </p:spPr>
        <p:txBody>
          <a:bodyPr anchor="b"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</a:rPr>
              <a:t> </a:t>
            </a:r>
            <a:r>
              <a:rPr lang="pt-BR">
                <a:solidFill>
                  <a:srgbClr val="000000"/>
                </a:solidFill>
                <a:latin typeface="Calibri"/>
              </a:rPr>
              <a:t>APIS – Associação dos Apicultores de Itapetininga e Região Sul de SP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</a:rPr>
              <a:t> </a:t>
            </a:r>
            <a:r>
              <a:rPr lang="pt-BR">
                <a:solidFill>
                  <a:srgbClr val="000000"/>
                </a:solidFill>
                <a:latin typeface="Calibri"/>
              </a:rPr>
              <a:t>Fundação em 2008, Atual presidente Gerson Santana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</a:rPr>
              <a:t> </a:t>
            </a:r>
            <a:r>
              <a:rPr lang="pt-BR">
                <a:solidFill>
                  <a:srgbClr val="000000"/>
                </a:solidFill>
                <a:latin typeface="Calibri"/>
              </a:rPr>
              <a:t>Aproximadamente 50 associados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</a:rPr>
              <a:t> </a:t>
            </a:r>
            <a:r>
              <a:rPr lang="pt-BR">
                <a:solidFill>
                  <a:srgbClr val="000000"/>
                </a:solidFill>
                <a:latin typeface="Calibri"/>
              </a:rPr>
              <a:t>Atuação nos municípios de Itapetininga, Angatuba, Campina do Monte Alegre e Buri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</a:rPr>
              <a:t> </a:t>
            </a:r>
            <a:r>
              <a:rPr lang="pt-BR">
                <a:solidFill>
                  <a:srgbClr val="000000"/>
                </a:solidFill>
                <a:latin typeface="Calibri"/>
              </a:rPr>
              <a:t>Produção de aproximadamente 90 toneladas de mel (2014). Média de 40 kg mel/colméia (boa parte - mercado externo)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</a:rPr>
              <a:t> </a:t>
            </a:r>
            <a:r>
              <a:rPr lang="pt-BR">
                <a:solidFill>
                  <a:srgbClr val="000000"/>
                </a:solidFill>
                <a:latin typeface="Calibri"/>
              </a:rPr>
              <a:t>Parceria com a prefeitura de CMA para criação de uma casa do mel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</a:rPr>
              <a:t> </a:t>
            </a:r>
            <a:r>
              <a:rPr lang="pt-BR">
                <a:solidFill>
                  <a:srgbClr val="000000"/>
                </a:solidFill>
                <a:latin typeface="Calibri"/>
              </a:rPr>
              <a:t>Parcerias com o setor privado (Fibria e Grupo Alvorada)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</a:rPr>
              <a:t>Parceria com a UFSCar em Ensino, Pesquisa e Extensão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97" name="CustomShape 4"/>
          <p:cNvSpPr/>
          <p:nvPr/>
        </p:nvSpPr>
        <p:spPr>
          <a:xfrm>
            <a:off x="2285280" y="5424120"/>
            <a:ext cx="2511360" cy="2728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i="1" lang="en-US" sz="1200">
                <a:solidFill>
                  <a:srgbClr val="000000"/>
                </a:solidFill>
                <a:latin typeface="Calibri"/>
              </a:rPr>
              <a:t>Foto: Cortesia Gerson Santana</a:t>
            </a:r>
            <a:endParaRPr/>
          </a:p>
        </p:txBody>
      </p:sp>
      <p:pic>
        <p:nvPicPr>
          <p:cNvPr id="298" name="Imagem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2336760"/>
            <a:ext cx="4115880" cy="3087000"/>
          </a:xfrm>
          <a:prstGeom prst="rect">
            <a:avLst/>
          </a:prstGeom>
          <a:ln>
            <a:noFill/>
          </a:ln>
        </p:spPr>
      </p:pic>
      <p:sp>
        <p:nvSpPr>
          <p:cNvPr id="299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B92C999-50C7-4BFA-A0E5-3C8E5CF15184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300" name="CustomShape 6"/>
          <p:cNvSpPr/>
          <p:nvPr/>
        </p:nvSpPr>
        <p:spPr>
          <a:xfrm>
            <a:off x="457200" y="5951160"/>
            <a:ext cx="4571640" cy="515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Imagem 10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012000" y="116640"/>
            <a:ext cx="3047760" cy="2285640"/>
          </a:xfrm>
          <a:prstGeom prst="rect">
            <a:avLst/>
          </a:prstGeom>
          <a:ln>
            <a:noFill/>
          </a:ln>
        </p:spPr>
      </p:pic>
      <p:pic>
        <p:nvPicPr>
          <p:cNvPr id="302" name="Imagem 6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79640" y="3660120"/>
            <a:ext cx="2285640" cy="3047760"/>
          </a:xfrm>
          <a:prstGeom prst="rect">
            <a:avLst/>
          </a:prstGeom>
          <a:ln>
            <a:noFill/>
          </a:ln>
        </p:spPr>
      </p:pic>
      <p:pic>
        <p:nvPicPr>
          <p:cNvPr id="303" name="Imagem 7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79640" y="260640"/>
            <a:ext cx="2285640" cy="3047760"/>
          </a:xfrm>
          <a:prstGeom prst="rect">
            <a:avLst/>
          </a:prstGeom>
          <a:ln>
            <a:noFill/>
          </a:ln>
        </p:spPr>
      </p:pic>
      <p:pic>
        <p:nvPicPr>
          <p:cNvPr id="304" name="Imagem 8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6012000" y="4435560"/>
            <a:ext cx="3047760" cy="2285640"/>
          </a:xfrm>
          <a:prstGeom prst="rect">
            <a:avLst/>
          </a:prstGeom>
          <a:ln>
            <a:noFill/>
          </a:ln>
        </p:spPr>
      </p:pic>
      <p:pic>
        <p:nvPicPr>
          <p:cNvPr id="305" name="Imagem 9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6012000" y="1989000"/>
            <a:ext cx="3047760" cy="2285640"/>
          </a:xfrm>
          <a:prstGeom prst="rect">
            <a:avLst/>
          </a:prstGeom>
          <a:ln>
            <a:noFill/>
          </a:ln>
        </p:spPr>
      </p:pic>
      <p:sp>
        <p:nvSpPr>
          <p:cNvPr id="306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CBC5C44-1312-4BAA-83D5-6AAE01A9037B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307" name="TextShape 2"/>
          <p:cNvSpPr txBox="1"/>
          <p:nvPr/>
        </p:nvSpPr>
        <p:spPr>
          <a:xfrm>
            <a:off x="2555640" y="908640"/>
            <a:ext cx="3312000" cy="525636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Calibri"/>
              </a:rPr>
              <a:t> </a:t>
            </a:r>
            <a:r>
              <a:rPr lang="pt-BR">
                <a:solidFill>
                  <a:srgbClr val="000000"/>
                </a:solidFill>
                <a:latin typeface="Calibri"/>
              </a:rPr>
              <a:t>Projetos em discussão na UFSCar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lang="pt-BR" sz="1400">
                <a:solidFill>
                  <a:srgbClr val="000000"/>
                </a:solidFill>
                <a:latin typeface="Calibri"/>
              </a:rPr>
              <a:t>Plano de trabalho para ações de Extensão com associados da APIS</a:t>
            </a:r>
            <a:endParaRPr/>
          </a:p>
          <a:p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lang="pt-BR" sz="1400">
                <a:solidFill>
                  <a:srgbClr val="000000"/>
                </a:solidFill>
                <a:latin typeface="Calibri"/>
              </a:rPr>
              <a:t>DRP</a:t>
            </a:r>
            <a:endParaRPr/>
          </a:p>
          <a:p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lang="pt-BR" sz="1400">
                <a:solidFill>
                  <a:srgbClr val="000000"/>
                </a:solidFill>
                <a:latin typeface="Calibri"/>
              </a:rPr>
              <a:t>Extração e comercialização de veneno de abelhas (melitinina)</a:t>
            </a:r>
            <a:endParaRPr/>
          </a:p>
          <a:p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lang="pt-BR" sz="1400">
                <a:solidFill>
                  <a:srgbClr val="000000"/>
                </a:solidFill>
                <a:latin typeface="Calibri"/>
              </a:rPr>
              <a:t>Geleia Real</a:t>
            </a:r>
            <a:endParaRPr/>
          </a:p>
          <a:p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lang="pt-BR" sz="1400">
                <a:solidFill>
                  <a:srgbClr val="000000"/>
                </a:solidFill>
                <a:latin typeface="Calibri"/>
              </a:rPr>
              <a:t>Própolis</a:t>
            </a:r>
            <a:endParaRPr/>
          </a:p>
          <a:p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lang="pt-BR" sz="1400">
                <a:solidFill>
                  <a:srgbClr val="000000"/>
                </a:solidFill>
                <a:latin typeface="Calibri"/>
              </a:rPr>
              <a:t>Implantação de um apiário no campus com abelhas sem ferrão para atividades de ensino </a:t>
            </a:r>
            <a:endParaRPr/>
          </a:p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Imagem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560" y="-26280"/>
            <a:ext cx="9136080" cy="6863400"/>
          </a:xfrm>
          <a:prstGeom prst="rect">
            <a:avLst/>
          </a:prstGeom>
          <a:ln>
            <a:noFill/>
          </a:ln>
        </p:spPr>
      </p:pic>
      <p:sp>
        <p:nvSpPr>
          <p:cNvPr id="309" name="CustomShape 1"/>
          <p:cNvSpPr/>
          <p:nvPr/>
        </p:nvSpPr>
        <p:spPr>
          <a:xfrm>
            <a:off x="6228360" y="2666880"/>
            <a:ext cx="2592000" cy="881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Calibri"/>
              </a:rPr>
              <a:t>Nosso site: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Calibri"/>
              </a:rPr>
              <a:t>Meu email: </a:t>
            </a:r>
            <a:endParaRPr/>
          </a:p>
        </p:txBody>
      </p:sp>
      <p:sp>
        <p:nvSpPr>
          <p:cNvPr id="310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9AD1530-96F4-4418-B236-38D5CBF224E0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5b9a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09480" y="228600"/>
            <a:ext cx="2404080" cy="1294920"/>
          </a:xfrm>
          <a:prstGeom prst="rect">
            <a:avLst/>
          </a:prstGeom>
          <a:ln>
            <a:noFill/>
          </a:ln>
        </p:spPr>
      </p:pic>
      <p:sp>
        <p:nvSpPr>
          <p:cNvPr id="206" name="CustomShape 1"/>
          <p:cNvSpPr/>
          <p:nvPr/>
        </p:nvSpPr>
        <p:spPr>
          <a:xfrm>
            <a:off x="179640" y="1752480"/>
            <a:ext cx="8769960" cy="639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3600">
                <a:solidFill>
                  <a:srgbClr val="ffffff"/>
                </a:solidFill>
                <a:latin typeface="Georgia"/>
              </a:rPr>
              <a:t>Campus Lagoa do Sino da UFSCar </a:t>
            </a:r>
            <a:endParaRPr/>
          </a:p>
        </p:txBody>
      </p:sp>
      <p:sp>
        <p:nvSpPr>
          <p:cNvPr id="207" name="CustomShape 2"/>
          <p:cNvSpPr/>
          <p:nvPr/>
        </p:nvSpPr>
        <p:spPr>
          <a:xfrm>
            <a:off x="179640" y="2860560"/>
            <a:ext cx="8769960" cy="821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ffffff"/>
                </a:solidFill>
                <a:latin typeface="Calibri"/>
              </a:rPr>
              <a:t>Apoiando o desenvolvimento de Campina do Monte Alegre e do Território Sudoeste Paulista</a:t>
            </a:r>
            <a:endParaRPr/>
          </a:p>
        </p:txBody>
      </p:sp>
      <p:sp>
        <p:nvSpPr>
          <p:cNvPr id="208" name="CustomShape 3"/>
          <p:cNvSpPr/>
          <p:nvPr/>
        </p:nvSpPr>
        <p:spPr>
          <a:xfrm>
            <a:off x="2267640" y="5373360"/>
            <a:ext cx="6681600" cy="1491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800">
                <a:solidFill>
                  <a:srgbClr val="ffffff"/>
                </a:solidFill>
                <a:latin typeface="Calibri"/>
              </a:rPr>
              <a:t>Prof. Dr. Gustavo Fonseca de Almeida, PhD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en-US">
                <a:solidFill>
                  <a:srgbClr val="ffffff"/>
                </a:solidFill>
                <a:latin typeface="Calibri"/>
              </a:rPr>
              <a:t>Assessor da Direção para a Articulação Institucional</a:t>
            </a:r>
            <a:endParaRPr/>
          </a:p>
        </p:txBody>
      </p:sp>
      <p:sp>
        <p:nvSpPr>
          <p:cNvPr id="209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C1692E5-BBBE-41FD-B3D1-CC17A9000D8C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380880" y="228600"/>
            <a:ext cx="594324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>
                <a:solidFill>
                  <a:srgbClr val="05b9ab"/>
                </a:solidFill>
                <a:latin typeface="Georgia"/>
              </a:rPr>
              <a:t>O Campus Lagoa do Sino</a:t>
            </a:r>
            <a:endParaRPr/>
          </a:p>
        </p:txBody>
      </p:sp>
      <p:sp>
        <p:nvSpPr>
          <p:cNvPr id="211" name="CustomShape 2"/>
          <p:cNvSpPr/>
          <p:nvPr/>
        </p:nvSpPr>
        <p:spPr>
          <a:xfrm>
            <a:off x="539640" y="725040"/>
            <a:ext cx="4419360" cy="25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050">
                <a:solidFill>
                  <a:srgbClr val="05b9ab"/>
                </a:solidFill>
                <a:latin typeface="Arial Bold"/>
              </a:rPr>
              <a:t>Da doação da fazenda ao momento atual</a:t>
            </a:r>
            <a:endParaRPr/>
          </a:p>
        </p:txBody>
      </p:sp>
      <p:sp>
        <p:nvSpPr>
          <p:cNvPr id="212" name="TextShape 3"/>
          <p:cNvSpPr txBox="1"/>
          <p:nvPr/>
        </p:nvSpPr>
        <p:spPr>
          <a:xfrm>
            <a:off x="4140000" y="116640"/>
            <a:ext cx="4968360" cy="674100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2100">
                <a:solidFill>
                  <a:srgbClr val="000000"/>
                </a:solidFill>
                <a:latin typeface="Calibri"/>
              </a:rPr>
              <a:t>Em 2011, a UFSCar aceitou o desafio de implantar seu quarto Campus universitário - Lagoa do Sino;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2100">
                <a:solidFill>
                  <a:srgbClr val="000000"/>
                </a:solidFill>
                <a:latin typeface="Calibri"/>
              </a:rPr>
              <a:t>A Fazenda de 643 hectares pertencia ao escritor Raduan Nassar, que decidiu doar a fazenda de porteiras fechadas para a UFSCar;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100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2100">
                <a:solidFill>
                  <a:srgbClr val="000000"/>
                </a:solidFill>
                <a:latin typeface="Calibri"/>
              </a:rPr>
              <a:t>Participação do ministro da Sec. Geral da República, Gilberto Carvalho; do Presidente Lula; do min. da Educação Fernando Haddad; do Dep. Federal Newton Lima e do magnífico reitor Prof. Dr. Targino de Araújo Filho;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2100">
                <a:solidFill>
                  <a:srgbClr val="000000"/>
                </a:solidFill>
                <a:latin typeface="Calibri"/>
              </a:rPr>
              <a:t>O projeto para o Campus considerou as características da região e está estruturado em três eixos: Desenvolvimento Sustentável Territorial; Soberania e Segurança Alimentar; e Agricultura Familiar;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2100">
                <a:solidFill>
                  <a:srgbClr val="000000"/>
                </a:solidFill>
                <a:latin typeface="Calibri"/>
              </a:rPr>
              <a:t>Iniciamos as atividades com 3 cursos de Engenharia (Agronômica, Ambiental e Alimentos) e em 2016 lançamos dois novos cursos, Administração e Biologia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2100">
                <a:solidFill>
                  <a:srgbClr val="000000"/>
                </a:solidFill>
                <a:latin typeface="Calibri"/>
              </a:rPr>
              <a:t>Linhas de formação em agricultura familiar, sustentabilidade, segurança alimentar, sistemas agroindustriais e conservação da biodiversidade</a:t>
            </a:r>
            <a:r>
              <a:rPr lang="pt-BR" sz="2200">
                <a:solidFill>
                  <a:srgbClr val="000000"/>
                </a:solidFill>
                <a:latin typeface="Calibri"/>
              </a:rPr>
              <a:t>.</a:t>
            </a:r>
            <a:endParaRPr/>
          </a:p>
        </p:txBody>
      </p:sp>
      <p:pic>
        <p:nvPicPr>
          <p:cNvPr id="213" name="Picture 4" descr=""/>
          <p:cNvPicPr/>
          <p:nvPr/>
        </p:nvPicPr>
        <p:blipFill>
          <a:blip r:embed="rId1"/>
          <a:srcRect l="8744" t="8388" r="34538" b="35217"/>
          <a:stretch>
            <a:fillRect/>
          </a:stretch>
        </p:blipFill>
        <p:spPr>
          <a:xfrm>
            <a:off x="179640" y="1412640"/>
            <a:ext cx="3960000" cy="2232000"/>
          </a:xfrm>
          <a:prstGeom prst="rect">
            <a:avLst/>
          </a:prstGeom>
          <a:ln w="9360">
            <a:noFill/>
          </a:ln>
        </p:spPr>
      </p:pic>
      <p:sp>
        <p:nvSpPr>
          <p:cNvPr id="214" name="CustomShape 4"/>
          <p:cNvSpPr/>
          <p:nvPr/>
        </p:nvSpPr>
        <p:spPr>
          <a:xfrm>
            <a:off x="1726200" y="3383280"/>
            <a:ext cx="2616480" cy="25776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100">
                <a:solidFill>
                  <a:srgbClr val="000000"/>
                </a:solidFill>
                <a:latin typeface="Calibri"/>
              </a:rPr>
              <a:t>Foto: Cortesia Prof. Dr. Flavio Afferi</a:t>
            </a:r>
            <a:endParaRPr/>
          </a:p>
        </p:txBody>
      </p:sp>
      <p:sp>
        <p:nvSpPr>
          <p:cNvPr id="215" name="CustomShape 5"/>
          <p:cNvSpPr/>
          <p:nvPr/>
        </p:nvSpPr>
        <p:spPr>
          <a:xfrm>
            <a:off x="2255760" y="5687640"/>
            <a:ext cx="2051280" cy="25776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100">
                <a:solidFill>
                  <a:srgbClr val="ffffff"/>
                </a:solidFill>
                <a:latin typeface="Calibri"/>
              </a:rPr>
              <a:t>Filme: Cortesia Vimeo.com</a:t>
            </a:r>
            <a:endParaRPr/>
          </a:p>
        </p:txBody>
      </p:sp>
      <p:sp>
        <p:nvSpPr>
          <p:cNvPr id="216" name="CustomShape 6"/>
          <p:cNvSpPr/>
          <p:nvPr/>
        </p:nvSpPr>
        <p:spPr>
          <a:xfrm>
            <a:off x="202680" y="6513840"/>
            <a:ext cx="3873960" cy="25776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100">
                <a:solidFill>
                  <a:srgbClr val="000000"/>
                </a:solidFill>
                <a:latin typeface="Calibri"/>
              </a:rPr>
              <a:t>Para maiores informações: Relatório de Gestão 2015</a:t>
            </a:r>
            <a:endParaRPr/>
          </a:p>
        </p:txBody>
      </p:sp>
      <p:pic>
        <p:nvPicPr>
          <p:cNvPr id="217" name="Imagem 10" descr=""/>
          <p:cNvPicPr/>
          <p:nvPr/>
        </p:nvPicPr>
        <p:blipFill>
          <a:blip r:embed="rId2"/>
          <a:srcRect l="0" t="527640" r="0" b="0"/>
          <a:stretch>
            <a:fillRect/>
          </a:stretch>
        </p:blipFill>
        <p:spPr>
          <a:xfrm>
            <a:off x="179640" y="3789000"/>
            <a:ext cx="3960000" cy="2377800"/>
          </a:xfrm>
          <a:prstGeom prst="rect">
            <a:avLst/>
          </a:prstGeom>
          <a:ln>
            <a:noFill/>
          </a:ln>
        </p:spPr>
      </p:pic>
      <p:sp>
        <p:nvSpPr>
          <p:cNvPr id="218" name="CustomShape 7"/>
          <p:cNvSpPr/>
          <p:nvPr/>
        </p:nvSpPr>
        <p:spPr>
          <a:xfrm>
            <a:off x="2197080" y="5905440"/>
            <a:ext cx="2084760" cy="25776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lang="en-US" sz="1100">
                <a:solidFill>
                  <a:srgbClr val="000000"/>
                </a:solidFill>
                <a:latin typeface="Calibri"/>
              </a:rPr>
              <a:t>Foto: Acervo Lagoa do Sino</a:t>
            </a:r>
            <a:endParaRPr/>
          </a:p>
        </p:txBody>
      </p:sp>
      <p:pic>
        <p:nvPicPr>
          <p:cNvPr id="219" name="Imagem 14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356000" y="5772240"/>
            <a:ext cx="4571640" cy="1085400"/>
          </a:xfrm>
          <a:prstGeom prst="rect">
            <a:avLst/>
          </a:prstGeom>
          <a:ln>
            <a:noFill/>
          </a:ln>
        </p:spPr>
      </p:pic>
      <p:sp>
        <p:nvSpPr>
          <p:cNvPr id="220" name="TextShape 8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C0A988A-544C-49F9-8403-B8C41EF85FDF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380880" y="228600"/>
            <a:ext cx="594324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>
                <a:solidFill>
                  <a:srgbClr val="05b9ab"/>
                </a:solidFill>
                <a:latin typeface="Georgia"/>
              </a:rPr>
              <a:t>O Território lagoa do Sino</a:t>
            </a:r>
            <a:endParaRPr/>
          </a:p>
        </p:txBody>
      </p:sp>
      <p:sp>
        <p:nvSpPr>
          <p:cNvPr id="222" name="CustomShape 2"/>
          <p:cNvSpPr/>
          <p:nvPr/>
        </p:nvSpPr>
        <p:spPr>
          <a:xfrm>
            <a:off x="380880" y="621000"/>
            <a:ext cx="4419360" cy="25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050">
                <a:solidFill>
                  <a:srgbClr val="05b9ab"/>
                </a:solidFill>
                <a:latin typeface="Arial Bold"/>
              </a:rPr>
              <a:t>Território Sudoeste Paulista – RA Sorocaba</a:t>
            </a:r>
            <a:endParaRPr/>
          </a:p>
        </p:txBody>
      </p:sp>
      <p:sp>
        <p:nvSpPr>
          <p:cNvPr id="223" name="TextShape 3"/>
          <p:cNvSpPr txBox="1"/>
          <p:nvPr/>
        </p:nvSpPr>
        <p:spPr>
          <a:xfrm>
            <a:off x="5580000" y="332640"/>
            <a:ext cx="3106440" cy="55170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1" lang="pt-BR" sz="1600">
                <a:solidFill>
                  <a:srgbClr val="000000"/>
                </a:solidFill>
                <a:latin typeface="Calibri"/>
              </a:rPr>
              <a:t>Território Lagoa do Sino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1600">
                <a:solidFill>
                  <a:srgbClr val="000000"/>
                </a:solidFill>
                <a:latin typeface="Calibri"/>
              </a:rPr>
              <a:t> </a:t>
            </a:r>
            <a:r>
              <a:rPr lang="pt-BR" sz="1600">
                <a:solidFill>
                  <a:srgbClr val="000000"/>
                </a:solidFill>
                <a:latin typeface="Calibri"/>
              </a:rPr>
              <a:t>Número de municípios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1600">
                <a:solidFill>
                  <a:srgbClr val="000000"/>
                </a:solidFill>
                <a:latin typeface="Calibri"/>
              </a:rPr>
              <a:t> </a:t>
            </a:r>
            <a:r>
              <a:rPr lang="pt-BR" sz="1600">
                <a:solidFill>
                  <a:srgbClr val="000000"/>
                </a:solidFill>
                <a:latin typeface="Calibri"/>
              </a:rPr>
              <a:t>Principais atores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1600">
                <a:solidFill>
                  <a:srgbClr val="000000"/>
                </a:solidFill>
                <a:latin typeface="Calibri"/>
              </a:rPr>
              <a:t> </a:t>
            </a:r>
            <a:r>
              <a:rPr lang="pt-BR" sz="1600">
                <a:solidFill>
                  <a:srgbClr val="000000"/>
                </a:solidFill>
                <a:latin typeface="Calibri"/>
              </a:rPr>
              <a:t>PIB agrícola em dicotomia com indicadores sociais e econômicos “desastrosos”.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1600">
                <a:solidFill>
                  <a:srgbClr val="000000"/>
                </a:solidFill>
                <a:latin typeface="Calibri"/>
              </a:rPr>
              <a:t> </a:t>
            </a:r>
            <a:r>
              <a:rPr lang="pt-BR" sz="1600">
                <a:solidFill>
                  <a:srgbClr val="000000"/>
                </a:solidFill>
                <a:latin typeface="Calibri"/>
              </a:rPr>
              <a:t>Organização e apoio  dos órgãos públicos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1600">
                <a:solidFill>
                  <a:srgbClr val="000000"/>
                </a:solidFill>
                <a:latin typeface="Calibri"/>
              </a:rPr>
              <a:t> </a:t>
            </a:r>
            <a:r>
              <a:rPr lang="pt-BR" sz="1600">
                <a:solidFill>
                  <a:srgbClr val="000000"/>
                </a:solidFill>
                <a:latin typeface="Calibri"/>
              </a:rPr>
              <a:t>Eixos norteadores das nossas ações extensionistas:</a:t>
            </a:r>
            <a:r>
              <a:rPr lang="pt-BR" sz="1700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pt-BR" sz="1700">
                <a:solidFill>
                  <a:srgbClr val="000000"/>
                </a:solidFill>
                <a:latin typeface="Calibri"/>
              </a:rPr>
              <a:t>Desenvolvimento Sustentável Territorial;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1700">
                <a:solidFill>
                  <a:srgbClr val="000000"/>
                </a:solidFill>
                <a:latin typeface="Calibri"/>
              </a:rPr>
              <a:t>2. Soberania e Segurança Alimentar; 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1700">
                <a:solidFill>
                  <a:srgbClr val="000000"/>
                </a:solidFill>
                <a:latin typeface="Calibri"/>
              </a:rPr>
              <a:t>3. Agricultura Familiar</a:t>
            </a:r>
            <a:endParaRPr/>
          </a:p>
        </p:txBody>
      </p:sp>
      <p:sp>
        <p:nvSpPr>
          <p:cNvPr id="224" name="CustomShape 4"/>
          <p:cNvSpPr/>
          <p:nvPr/>
        </p:nvSpPr>
        <p:spPr>
          <a:xfrm>
            <a:off x="-50400" y="5306760"/>
            <a:ext cx="2605680" cy="2728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i="1" lang="en-US" sz="1200">
                <a:solidFill>
                  <a:srgbClr val="000000"/>
                </a:solidFill>
                <a:latin typeface="Calibri"/>
              </a:rPr>
              <a:t>Calouros 2014 em visita ao PAA</a:t>
            </a:r>
            <a:endParaRPr/>
          </a:p>
        </p:txBody>
      </p:sp>
      <p:pic>
        <p:nvPicPr>
          <p:cNvPr id="225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772640"/>
            <a:ext cx="5071680" cy="4194720"/>
          </a:xfrm>
          <a:prstGeom prst="rect">
            <a:avLst/>
          </a:prstGeom>
          <a:ln w="9360">
            <a:noFill/>
          </a:ln>
        </p:spPr>
      </p:pic>
      <p:sp>
        <p:nvSpPr>
          <p:cNvPr id="226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04C95E0-69FF-462E-98CE-15029F6F9537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227" name="CustomShape 6"/>
          <p:cNvSpPr/>
          <p:nvPr/>
        </p:nvSpPr>
        <p:spPr>
          <a:xfrm>
            <a:off x="-3960" y="5850000"/>
            <a:ext cx="2183760" cy="2728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Calibri"/>
              </a:rPr>
              <a:t>Fonte, Paulillo et al (2011)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457200" y="1434960"/>
            <a:ext cx="3007800" cy="5234040"/>
          </a:xfrm>
          <a:prstGeom prst="rect">
            <a:avLst/>
          </a:prstGeom>
        </p:spPr>
        <p:txBody>
          <a:bodyPr anchor="ctr"/>
          <a:p>
            <a:pPr algn="just">
              <a:lnSpc>
                <a:spcPct val="100000"/>
              </a:lnSpc>
            </a:pPr>
            <a:r>
              <a:rPr lang="pt-BR" sz="1600">
                <a:solidFill>
                  <a:srgbClr val="8b8b8b"/>
                </a:solidFill>
                <a:latin typeface="Calibri"/>
              </a:rPr>
              <a:t>Organização curricular em eixos temáticos anuais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t-BR" sz="1600">
                <a:solidFill>
                  <a:srgbClr val="8b8b8b"/>
                </a:solidFill>
                <a:latin typeface="Calibri"/>
              </a:rPr>
              <a:t>Sistemas de avaliação (AE, AI, somativa e formativa)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t-BR" sz="1600">
                <a:solidFill>
                  <a:srgbClr val="8b8b8b"/>
                </a:solidFill>
                <a:latin typeface="Calibri"/>
              </a:rPr>
              <a:t>Eventos Disparadores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t-BR" sz="1600">
                <a:solidFill>
                  <a:srgbClr val="8b8b8b"/>
                </a:solidFill>
                <a:latin typeface="Calibri"/>
              </a:rPr>
              <a:t>Mobilização Comunitária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t-BR" sz="1600">
                <a:solidFill>
                  <a:srgbClr val="8b8b8b"/>
                </a:solidFill>
                <a:latin typeface="Calibri"/>
              </a:rPr>
              <a:t>Eixo Extensão Rural – 8% do currículo total do curso de Engenharia Agronômica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8b8b8b"/>
                </a:solidFill>
                <a:latin typeface="Calibri"/>
              </a:rPr>
              <a:t>Presença de eixos temáticos em todos os cursos com foco nas características regionais e da sociedade residente no sudoeste Paulista</a:t>
            </a:r>
            <a:r>
              <a:rPr lang="pt-BR" sz="1400">
                <a:solidFill>
                  <a:srgbClr val="8b8b8b"/>
                </a:solidFill>
                <a:latin typeface="Calibri"/>
              </a:rPr>
              <a:t>
</a:t>
            </a:r>
            <a:endParaRPr/>
          </a:p>
        </p:txBody>
      </p:sp>
      <p:sp>
        <p:nvSpPr>
          <p:cNvPr id="229" name="CustomShape 2"/>
          <p:cNvSpPr/>
          <p:nvPr/>
        </p:nvSpPr>
        <p:spPr>
          <a:xfrm>
            <a:off x="179640" y="228600"/>
            <a:ext cx="594324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>
                <a:solidFill>
                  <a:srgbClr val="05b9ab"/>
                </a:solidFill>
                <a:latin typeface="Georgia"/>
              </a:rPr>
              <a:t>Ensino, Pesquisa e Extensão</a:t>
            </a:r>
            <a:endParaRPr/>
          </a:p>
        </p:txBody>
      </p:sp>
      <p:sp>
        <p:nvSpPr>
          <p:cNvPr id="230" name="CustomShape 3"/>
          <p:cNvSpPr/>
          <p:nvPr/>
        </p:nvSpPr>
        <p:spPr>
          <a:xfrm>
            <a:off x="457200" y="747720"/>
            <a:ext cx="4419360" cy="25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050">
                <a:solidFill>
                  <a:srgbClr val="05b9ab"/>
                </a:solidFill>
                <a:latin typeface="Arial Bold"/>
              </a:rPr>
              <a:t>Projetos pedagógicos diferenciados</a:t>
            </a:r>
            <a:endParaRPr/>
          </a:p>
        </p:txBody>
      </p:sp>
      <p:pic>
        <p:nvPicPr>
          <p:cNvPr id="231" name="Imagem 7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780000" y="404640"/>
            <a:ext cx="2544480" cy="1761120"/>
          </a:xfrm>
          <a:prstGeom prst="rect">
            <a:avLst/>
          </a:prstGeom>
          <a:ln>
            <a:noFill/>
          </a:ln>
        </p:spPr>
      </p:pic>
      <p:pic>
        <p:nvPicPr>
          <p:cNvPr id="232" name="Imagem 22" descr=""/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6126480" y="1137240"/>
            <a:ext cx="3123000" cy="2343240"/>
          </a:xfrm>
          <a:prstGeom prst="rect">
            <a:avLst/>
          </a:prstGeom>
          <a:ln>
            <a:noFill/>
          </a:ln>
        </p:spPr>
      </p:pic>
      <p:pic>
        <p:nvPicPr>
          <p:cNvPr id="233" name="Imagem 12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772440" y="2205000"/>
            <a:ext cx="2552040" cy="1916280"/>
          </a:xfrm>
          <a:prstGeom prst="rect">
            <a:avLst/>
          </a:prstGeom>
          <a:ln>
            <a:noFill/>
          </a:ln>
        </p:spPr>
      </p:pic>
      <p:pic>
        <p:nvPicPr>
          <p:cNvPr id="234" name="Imagem 8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4876920" y="4330800"/>
            <a:ext cx="3075480" cy="2194200"/>
          </a:xfrm>
          <a:prstGeom prst="rect">
            <a:avLst/>
          </a:prstGeom>
          <a:ln>
            <a:noFill/>
          </a:ln>
        </p:spPr>
      </p:pic>
      <p:sp>
        <p:nvSpPr>
          <p:cNvPr id="235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79B148B-CD15-4BCE-ABEB-2BDFCADC07C2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236" name="CustomShape 5"/>
          <p:cNvSpPr/>
          <p:nvPr/>
        </p:nvSpPr>
        <p:spPr>
          <a:xfrm>
            <a:off x="4388760" y="1889280"/>
            <a:ext cx="2112120" cy="2728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200">
                <a:solidFill>
                  <a:srgbClr val="ffffff"/>
                </a:solidFill>
                <a:latin typeface="Calibri"/>
              </a:rPr>
              <a:t>Imagem: acervo do autor</a:t>
            </a:r>
            <a:endParaRPr/>
          </a:p>
        </p:txBody>
      </p:sp>
      <p:sp>
        <p:nvSpPr>
          <p:cNvPr id="237" name="CustomShape 6"/>
          <p:cNvSpPr/>
          <p:nvPr/>
        </p:nvSpPr>
        <p:spPr>
          <a:xfrm>
            <a:off x="6896520" y="3594240"/>
            <a:ext cx="2112120" cy="2728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200">
                <a:solidFill>
                  <a:srgbClr val="ffffff"/>
                </a:solidFill>
                <a:latin typeface="Calibri"/>
              </a:rPr>
              <a:t>Imagem: acervo do autor</a:t>
            </a:r>
            <a:endParaRPr/>
          </a:p>
        </p:txBody>
      </p:sp>
      <p:sp>
        <p:nvSpPr>
          <p:cNvPr id="238" name="CustomShape 7"/>
          <p:cNvSpPr/>
          <p:nvPr/>
        </p:nvSpPr>
        <p:spPr>
          <a:xfrm>
            <a:off x="4388760" y="3844440"/>
            <a:ext cx="2112120" cy="2728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200">
                <a:solidFill>
                  <a:srgbClr val="ffffff"/>
                </a:solidFill>
                <a:latin typeface="Calibri"/>
              </a:rPr>
              <a:t>Imagem: acervo do autor</a:t>
            </a:r>
            <a:endParaRPr/>
          </a:p>
        </p:txBody>
      </p:sp>
      <p:sp>
        <p:nvSpPr>
          <p:cNvPr id="239" name="CustomShape 8"/>
          <p:cNvSpPr/>
          <p:nvPr/>
        </p:nvSpPr>
        <p:spPr>
          <a:xfrm>
            <a:off x="6017040" y="6217920"/>
            <a:ext cx="2112120" cy="2728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200">
                <a:solidFill>
                  <a:srgbClr val="ffffff"/>
                </a:solidFill>
                <a:latin typeface="Calibri"/>
              </a:rPr>
              <a:t>Imagem: acervo do autor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457200" y="1340640"/>
            <a:ext cx="4039920" cy="63936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Calibri"/>
              </a:rPr>
              <a:t>Cooperativas Paranaenses atuantes no Território além de iniciativas regionais</a:t>
            </a:r>
            <a:endParaRPr/>
          </a:p>
        </p:txBody>
      </p:sp>
      <p:sp>
        <p:nvSpPr>
          <p:cNvPr id="241" name="CustomShape 2"/>
          <p:cNvSpPr/>
          <p:nvPr/>
        </p:nvSpPr>
        <p:spPr>
          <a:xfrm>
            <a:off x="380880" y="228600"/>
            <a:ext cx="594324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>
                <a:solidFill>
                  <a:srgbClr val="05b9ab"/>
                </a:solidFill>
                <a:latin typeface="Georgia"/>
              </a:rPr>
              <a:t>Diagnóstico da Produção Agrícola</a:t>
            </a:r>
            <a:endParaRPr/>
          </a:p>
        </p:txBody>
      </p:sp>
      <p:sp>
        <p:nvSpPr>
          <p:cNvPr id="242" name="CustomShape 3"/>
          <p:cNvSpPr/>
          <p:nvPr/>
        </p:nvSpPr>
        <p:spPr>
          <a:xfrm>
            <a:off x="333720" y="747720"/>
            <a:ext cx="4419360" cy="25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050">
                <a:solidFill>
                  <a:srgbClr val="05b9ab"/>
                </a:solidFill>
                <a:latin typeface="Arial Bold"/>
              </a:rPr>
              <a:t>Principais atores da região</a:t>
            </a:r>
            <a:endParaRPr/>
          </a:p>
        </p:txBody>
      </p:sp>
      <p:sp>
        <p:nvSpPr>
          <p:cNvPr id="243" name="TextShape 4"/>
          <p:cNvSpPr txBox="1"/>
          <p:nvPr/>
        </p:nvSpPr>
        <p:spPr>
          <a:xfrm>
            <a:off x="5004000" y="2277000"/>
            <a:ext cx="3538440" cy="3960000"/>
          </a:xfrm>
          <a:prstGeom prst="rect">
            <a:avLst/>
          </a:prstGeom>
        </p:spPr>
        <p:txBody>
          <a:bodyPr anchor="b"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</a:rPr>
              <a:t> </a:t>
            </a:r>
            <a:r>
              <a:rPr lang="pt-BR">
                <a:solidFill>
                  <a:srgbClr val="000000"/>
                </a:solidFill>
                <a:latin typeface="Calibri"/>
              </a:rPr>
              <a:t>Holambra em Paranapanema (Grãos e fibras)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</a:rPr>
              <a:t> </a:t>
            </a:r>
            <a:r>
              <a:rPr lang="pt-BR">
                <a:solidFill>
                  <a:srgbClr val="000000"/>
                </a:solidFill>
                <a:latin typeface="Calibri"/>
              </a:rPr>
              <a:t>Capal Cooperativa Agroindustrial (Grãos e leite)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</a:rPr>
              <a:t> </a:t>
            </a:r>
            <a:r>
              <a:rPr lang="pt-BR">
                <a:solidFill>
                  <a:srgbClr val="000000"/>
                </a:solidFill>
                <a:latin typeface="Calibri"/>
              </a:rPr>
              <a:t>Castrolanda (Grãos e leite)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</a:rPr>
              <a:t> </a:t>
            </a:r>
            <a:r>
              <a:rPr lang="pt-BR">
                <a:solidFill>
                  <a:srgbClr val="000000"/>
                </a:solidFill>
                <a:latin typeface="Calibri"/>
              </a:rPr>
              <a:t>Visita  a Fundação ABC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</a:rPr>
              <a:t> </a:t>
            </a:r>
            <a:r>
              <a:rPr lang="pt-BR">
                <a:solidFill>
                  <a:srgbClr val="000000"/>
                </a:solidFill>
                <a:latin typeface="Calibri"/>
              </a:rPr>
              <a:t>ASPIP – Associação dos Produtores Irrigantes na Palha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</a:rPr>
              <a:t> </a:t>
            </a:r>
            <a:r>
              <a:rPr lang="pt-BR">
                <a:solidFill>
                  <a:srgbClr val="000000"/>
                </a:solidFill>
                <a:latin typeface="Calibri"/>
              </a:rPr>
              <a:t>Empresas de venda de insumos e gestão ambiental (controle biológico, integração lavoura pecuária floresta e foco em sistemas produtivos sustentáveis)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</a:rPr>
              <a:t> </a:t>
            </a:r>
            <a:r>
              <a:rPr lang="pt-BR">
                <a:solidFill>
                  <a:srgbClr val="000000"/>
                </a:solidFill>
                <a:latin typeface="Calibri"/>
              </a:rPr>
              <a:t>Grande empresas de Produção de resina e madeira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44" name="Imagem 9" descr=""/>
          <p:cNvPicPr/>
          <p:nvPr/>
        </p:nvPicPr>
        <p:blipFill>
          <a:blip r:embed="rId1"/>
          <a:srcRect l="765833" t="337500" r="-571441" b="1959903"/>
          <a:stretch>
            <a:fillRect/>
          </a:stretch>
        </p:blipFill>
        <p:spPr>
          <a:xfrm>
            <a:off x="333720" y="4149000"/>
            <a:ext cx="1193400" cy="1058040"/>
          </a:xfrm>
          <a:prstGeom prst="rect">
            <a:avLst/>
          </a:prstGeom>
          <a:ln w="9360">
            <a:noFill/>
          </a:ln>
        </p:spPr>
      </p:pic>
      <p:pic>
        <p:nvPicPr>
          <p:cNvPr id="245" name="Imagem 12" descr=""/>
          <p:cNvPicPr/>
          <p:nvPr/>
        </p:nvPicPr>
        <p:blipFill>
          <a:blip r:embed="rId2"/>
          <a:srcRect l="59125" t="912333" r="1192250" b="671666"/>
          <a:stretch>
            <a:fillRect/>
          </a:stretch>
        </p:blipFill>
        <p:spPr>
          <a:xfrm>
            <a:off x="333720" y="2493000"/>
            <a:ext cx="3859920" cy="1102680"/>
          </a:xfrm>
          <a:prstGeom prst="rect">
            <a:avLst/>
          </a:prstGeom>
          <a:ln>
            <a:noFill/>
          </a:ln>
        </p:spPr>
      </p:pic>
      <p:pic>
        <p:nvPicPr>
          <p:cNvPr id="246" name="Imagem 7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33720" y="5388120"/>
            <a:ext cx="3647880" cy="952200"/>
          </a:xfrm>
          <a:prstGeom prst="rect">
            <a:avLst/>
          </a:prstGeom>
          <a:ln>
            <a:noFill/>
          </a:ln>
        </p:spPr>
      </p:pic>
      <p:pic>
        <p:nvPicPr>
          <p:cNvPr id="247" name="Imagem 8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1736640" y="3789000"/>
            <a:ext cx="2457000" cy="1856880"/>
          </a:xfrm>
          <a:prstGeom prst="rect">
            <a:avLst/>
          </a:prstGeom>
          <a:ln>
            <a:noFill/>
          </a:ln>
        </p:spPr>
      </p:pic>
      <p:sp>
        <p:nvSpPr>
          <p:cNvPr id="248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095EE10E-BC57-4E01-8BAA-2FEA20DCDAAD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249" name="CustomShape 6"/>
          <p:cNvSpPr/>
          <p:nvPr/>
        </p:nvSpPr>
        <p:spPr>
          <a:xfrm>
            <a:off x="-259560" y="6356520"/>
            <a:ext cx="2973240" cy="2728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Calibri"/>
              </a:rPr>
              <a:t>Fonte: Imagens retiradas da internet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1"/>
          <p:cNvSpPr txBox="1"/>
          <p:nvPr/>
        </p:nvSpPr>
        <p:spPr>
          <a:xfrm>
            <a:off x="457200" y="1340640"/>
            <a:ext cx="4039920" cy="63936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Calibri"/>
              </a:rPr>
              <a:t>Reunião com pecuaristas no campus lagoa do Sino (2015)</a:t>
            </a:r>
            <a:endParaRPr/>
          </a:p>
        </p:txBody>
      </p:sp>
      <p:sp>
        <p:nvSpPr>
          <p:cNvPr id="251" name="CustomShape 2"/>
          <p:cNvSpPr/>
          <p:nvPr/>
        </p:nvSpPr>
        <p:spPr>
          <a:xfrm>
            <a:off x="380880" y="228600"/>
            <a:ext cx="594324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>
                <a:solidFill>
                  <a:srgbClr val="05b9ab"/>
                </a:solidFill>
                <a:latin typeface="Georgia"/>
              </a:rPr>
              <a:t>Diagnóstico da Produção Pecuária</a:t>
            </a:r>
            <a:endParaRPr/>
          </a:p>
        </p:txBody>
      </p:sp>
      <p:sp>
        <p:nvSpPr>
          <p:cNvPr id="252" name="CustomShape 3"/>
          <p:cNvSpPr/>
          <p:nvPr/>
        </p:nvSpPr>
        <p:spPr>
          <a:xfrm>
            <a:off x="333720" y="747720"/>
            <a:ext cx="4419360" cy="25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050">
                <a:solidFill>
                  <a:srgbClr val="05b9ab"/>
                </a:solidFill>
                <a:latin typeface="Arial Bold"/>
              </a:rPr>
              <a:t>Principais atores da região</a:t>
            </a:r>
            <a:endParaRPr/>
          </a:p>
        </p:txBody>
      </p:sp>
      <p:sp>
        <p:nvSpPr>
          <p:cNvPr id="253" name="TextShape 4"/>
          <p:cNvSpPr txBox="1"/>
          <p:nvPr/>
        </p:nvSpPr>
        <p:spPr>
          <a:xfrm>
            <a:off x="5148000" y="116640"/>
            <a:ext cx="3816000" cy="6552360"/>
          </a:xfrm>
          <a:prstGeom prst="rect">
            <a:avLst/>
          </a:prstGeom>
        </p:spPr>
        <p:txBody>
          <a:bodyPr anchor="b"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</a:rPr>
              <a:t> </a:t>
            </a:r>
            <a:r>
              <a:rPr lang="pt-BR">
                <a:solidFill>
                  <a:srgbClr val="000000"/>
                </a:solidFill>
                <a:latin typeface="Calibri"/>
              </a:rPr>
              <a:t>Forte presença da Agricultura familiar com pequenos rebanhos de gado de corte e leite.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</a:rPr>
              <a:t> </a:t>
            </a:r>
            <a:r>
              <a:rPr lang="pt-BR">
                <a:solidFill>
                  <a:srgbClr val="000000"/>
                </a:solidFill>
                <a:latin typeface="Calibri"/>
              </a:rPr>
              <a:t>Bacia leiteira com potencial e carece de apoio em extensão rural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</a:rPr>
              <a:t> </a:t>
            </a:r>
            <a:r>
              <a:rPr lang="pt-BR">
                <a:solidFill>
                  <a:srgbClr val="000000"/>
                </a:solidFill>
                <a:latin typeface="Calibri"/>
              </a:rPr>
              <a:t>Batavo (cadeia leiteira – Laticínio em Itapetininga)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</a:rPr>
              <a:t>Avicultura em expansão - aquisição da empresa Céu Azul (Itapetininga) pelo grupo JBS.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</a:rPr>
              <a:t>Grupo Alvorada (ovos férteis, pintainhos, silvicultura e matrizes de aves)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</a:rPr>
              <a:t>Potencial para criação de Pequenos ruminantes pela AF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</a:rPr>
              <a:t> </a:t>
            </a:r>
            <a:r>
              <a:rPr lang="pt-BR">
                <a:solidFill>
                  <a:srgbClr val="000000"/>
                </a:solidFill>
                <a:latin typeface="Calibri"/>
              </a:rPr>
              <a:t>Presença de grande pecuaristas (elite) que fazem seleção de gado Hereford, Aberdeen Angus, Santa Gertrudes, Canchim e Nelore. Potencial para desenvolver programas de melhoramento animal e de tratamento de dejetos, ILPF.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</a:rPr>
              <a:t>Abate clandestino é muito comum. Assim como não é certificada a produção de queijos artesanais. Ausência de serviços de Inspeção sanitária na região – Potencial para o SUASA - Sistema Unificado de Atenção à Sanidade Agropecuária.  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libri"/>
              </a:rPr>
              <a:t>Um dos principais problemas é o manejo dos dejetos da pecuária de forma que gere renda aos produtores. Potencial para projetos com biodigestores e fabricação de adubos organo-minerais.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54" name="CustomShape 5"/>
          <p:cNvSpPr/>
          <p:nvPr/>
        </p:nvSpPr>
        <p:spPr>
          <a:xfrm>
            <a:off x="165600" y="5424120"/>
            <a:ext cx="3220200" cy="2728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Calibri"/>
              </a:rPr>
              <a:t>Imagem: Acervo Campus Lagoa do Sino</a:t>
            </a:r>
            <a:endParaRPr/>
          </a:p>
        </p:txBody>
      </p:sp>
      <p:pic>
        <p:nvPicPr>
          <p:cNvPr id="255" name="Imagem 7" descr=""/>
          <p:cNvPicPr/>
          <p:nvPr/>
        </p:nvPicPr>
        <p:blipFill>
          <a:blip r:embed="rId1"/>
          <a:srcRect l="1002447" t="694519" r="507395" b="384519"/>
          <a:stretch>
            <a:fillRect/>
          </a:stretch>
        </p:blipFill>
        <p:spPr>
          <a:xfrm>
            <a:off x="457200" y="2174760"/>
            <a:ext cx="4343760" cy="3249000"/>
          </a:xfrm>
          <a:prstGeom prst="rect">
            <a:avLst/>
          </a:prstGeom>
          <a:ln w="9360">
            <a:noFill/>
          </a:ln>
        </p:spPr>
      </p:pic>
      <p:sp>
        <p:nvSpPr>
          <p:cNvPr id="256" name="TextShape 6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E81061A-DC52-4814-A230-61FD95CB453F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380880" y="2133000"/>
            <a:ext cx="8223120" cy="1151640"/>
          </a:xfrm>
          <a:prstGeom prst="rect">
            <a:avLst/>
          </a:prstGeom>
        </p:spPr>
        <p:txBody>
          <a:bodyPr anchor="ctr"/>
          <a:p>
            <a:pPr algn="just">
              <a:lnSpc>
                <a:spcPct val="100000"/>
              </a:lnSpc>
            </a:pPr>
            <a:r>
              <a:rPr b="1" lang="pt-BR">
                <a:solidFill>
                  <a:srgbClr val="8b8b8b"/>
                </a:solidFill>
                <a:latin typeface="Calibri"/>
              </a:rPr>
              <a:t>Tarefa aos estudantes: Levantar a demanda de Frutas, Legumes e Verduras para atender o Restaurante Universitário e descobrir se é possível ser abastecido pelos agricultores de CMA.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1400">
                <a:solidFill>
                  <a:srgbClr val="8b8b8b"/>
                </a:solidFill>
                <a:latin typeface="Calibri"/>
              </a:rPr>
              <a:t>
</a:t>
            </a:r>
            <a:endParaRPr/>
          </a:p>
        </p:txBody>
      </p:sp>
      <p:sp>
        <p:nvSpPr>
          <p:cNvPr id="258" name="CustomShape 2"/>
          <p:cNvSpPr/>
          <p:nvPr/>
        </p:nvSpPr>
        <p:spPr>
          <a:xfrm>
            <a:off x="380880" y="228600"/>
            <a:ext cx="594324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>
                <a:solidFill>
                  <a:srgbClr val="05b9ab"/>
                </a:solidFill>
                <a:latin typeface="Georgia"/>
              </a:rPr>
              <a:t>Diagnóstico Rural Participativo - APRMBHRB</a:t>
            </a:r>
            <a:endParaRPr/>
          </a:p>
        </p:txBody>
      </p:sp>
      <p:sp>
        <p:nvSpPr>
          <p:cNvPr id="259" name="CustomShape 3"/>
          <p:cNvSpPr/>
          <p:nvPr/>
        </p:nvSpPr>
        <p:spPr>
          <a:xfrm>
            <a:off x="380880" y="493920"/>
            <a:ext cx="5702760" cy="25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050">
                <a:solidFill>
                  <a:srgbClr val="05b9ab"/>
                </a:solidFill>
                <a:latin typeface="Arial Bold"/>
              </a:rPr>
              <a:t>O evento disparador e a indissociabilidade entre o ensino, a pesquisa e a extensão</a:t>
            </a:r>
            <a:endParaRPr/>
          </a:p>
        </p:txBody>
      </p:sp>
      <p:sp>
        <p:nvSpPr>
          <p:cNvPr id="260" name="CustomShape 4"/>
          <p:cNvSpPr/>
          <p:nvPr/>
        </p:nvSpPr>
        <p:spPr>
          <a:xfrm>
            <a:off x="380880" y="966960"/>
            <a:ext cx="8511120" cy="1339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Calibri"/>
              </a:rPr>
              <a:t>O evento Disparador: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Calibri"/>
              </a:rPr>
              <a:t>                                    “</a:t>
            </a:r>
            <a:r>
              <a:rPr b="1" lang="en-US" sz="2000">
                <a:solidFill>
                  <a:srgbClr val="000000"/>
                </a:solidFill>
                <a:latin typeface="Calibri"/>
              </a:rPr>
              <a:t>Não tem salada há mais de uma semana...assim não dá...”</a:t>
            </a:r>
            <a:endParaRPr/>
          </a:p>
          <a:p>
            <a:pPr>
              <a:lnSpc>
                <a:spcPct val="100000"/>
              </a:lnSpc>
            </a:pPr>
            <a:r>
              <a:rPr b="1" i="1" lang="en-US" sz="1100">
                <a:solidFill>
                  <a:srgbClr val="000000"/>
                </a:solidFill>
                <a:latin typeface="Calibri"/>
              </a:rPr>
              <a:t>                                                                                                                                                                      </a:t>
            </a:r>
            <a:r>
              <a:rPr b="1" i="1" lang="en-US" sz="1100">
                <a:solidFill>
                  <a:srgbClr val="000000"/>
                </a:solidFill>
                <a:latin typeface="Calibri"/>
              </a:rPr>
              <a:t>Relato de uma estudante do campus lagoa do Sino. </a:t>
            </a:r>
            <a:endParaRPr/>
          </a:p>
        </p:txBody>
      </p:sp>
      <p:pic>
        <p:nvPicPr>
          <p:cNvPr id="261" name="Espaço Reservado para Conteúdo 3" descr=""/>
          <p:cNvPicPr/>
          <p:nvPr/>
        </p:nvPicPr>
        <p:blipFill>
          <a:blip r:embed="rId1"/>
          <a:srcRect l="0" t="0" r="213150" b="0"/>
          <a:stretch>
            <a:fillRect/>
          </a:stretch>
        </p:blipFill>
        <p:spPr>
          <a:xfrm>
            <a:off x="380880" y="3285000"/>
            <a:ext cx="3503160" cy="2995920"/>
          </a:xfrm>
          <a:prstGeom prst="rect">
            <a:avLst/>
          </a:prstGeom>
          <a:ln w="88920">
            <a:solidFill>
              <a:srgbClr val="ffffff"/>
            </a:solidFill>
            <a:miter/>
          </a:ln>
        </p:spPr>
      </p:pic>
      <p:graphicFrame>
        <p:nvGraphicFramePr>
          <p:cNvPr id="262" name="Table 5"/>
          <p:cNvGraphicFramePr/>
          <p:nvPr/>
        </p:nvGraphicFramePr>
        <p:xfrm>
          <a:off x="5580000" y="3573000"/>
          <a:ext cx="2538000" cy="2819520"/>
        </p:xfrm>
        <a:graphic>
          <a:graphicData uri="http://schemas.openxmlformats.org/drawingml/2006/table">
            <a:tbl>
              <a:tblPr/>
              <a:tblGrid>
                <a:gridCol w="1275840"/>
                <a:gridCol w="1262160"/>
              </a:tblGrid>
              <a:tr h="61704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>
                          <a:solidFill>
                            <a:srgbClr val="000000"/>
                          </a:solidFill>
                          <a:latin typeface="Calibri"/>
                        </a:rPr>
                        <a:t>Ano</a:t>
                      </a:r>
                      <a:endParaRPr/>
                    </a:p>
                  </a:txBody>
                  <a:tcPr/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>
                          <a:solidFill>
                            <a:srgbClr val="000000"/>
                          </a:solidFill>
                          <a:latin typeface="Calibri"/>
                        </a:rPr>
                        <a:t>Ref/dia</a:t>
                      </a:r>
                      <a:endParaRPr/>
                    </a:p>
                  </a:txBody>
                  <a:tcPr/>
                </a:tc>
              </a:tr>
              <a:tr h="31464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  <a:endParaRPr/>
                    </a:p>
                  </a:txBody>
                  <a:tcPr/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  <a:endParaRPr/>
                    </a:p>
                  </a:txBody>
                  <a:tcPr/>
                </a:tc>
              </a:tr>
              <a:tr h="31464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  <a:endParaRPr/>
                    </a:p>
                  </a:txBody>
                  <a:tcPr/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</a:rPr>
                        <a:t>550</a:t>
                      </a:r>
                      <a:endParaRPr/>
                    </a:p>
                  </a:txBody>
                  <a:tcPr/>
                </a:tc>
              </a:tr>
              <a:tr h="31464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  <a:endParaRPr/>
                    </a:p>
                  </a:txBody>
                  <a:tcPr/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</a:rPr>
                        <a:t>800</a:t>
                      </a:r>
                      <a:endParaRPr/>
                    </a:p>
                  </a:txBody>
                  <a:tcPr/>
                </a:tc>
              </a:tr>
              <a:tr h="31464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</a:rPr>
                        <a:t>2018</a:t>
                      </a:r>
                      <a:endParaRPr/>
                    </a:p>
                  </a:txBody>
                  <a:tcPr/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</a:rPr>
                        <a:t>1050</a:t>
                      </a:r>
                      <a:endParaRPr/>
                    </a:p>
                  </a:txBody>
                  <a:tcPr/>
                </a:tc>
              </a:tr>
              <a:tr h="31464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</a:rPr>
                        <a:t>2019</a:t>
                      </a:r>
                      <a:endParaRPr/>
                    </a:p>
                  </a:txBody>
                  <a:tcPr/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</a:rPr>
                        <a:t>1200</a:t>
                      </a:r>
                      <a:endParaRPr/>
                    </a:p>
                  </a:txBody>
                  <a:tcPr/>
                </a:tc>
              </a:tr>
              <a:tr h="31464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</a:rPr>
                        <a:t>2020</a:t>
                      </a:r>
                      <a:endParaRPr/>
                    </a:p>
                  </a:txBody>
                  <a:tcPr/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</a:rPr>
                        <a:t>1350</a:t>
                      </a:r>
                      <a:endParaRPr/>
                    </a:p>
                  </a:txBody>
                  <a:tcPr/>
                </a:tc>
              </a:tr>
              <a:tr h="31464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</a:rPr>
                        <a:t>2021</a:t>
                      </a:r>
                      <a:endParaRPr/>
                    </a:p>
                  </a:txBody>
                  <a:tcPr/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</a:rPr>
                        <a:t>1400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3" name="CustomShape 6"/>
          <p:cNvSpPr/>
          <p:nvPr/>
        </p:nvSpPr>
        <p:spPr>
          <a:xfrm>
            <a:off x="5580000" y="2781000"/>
            <a:ext cx="2774880" cy="639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>
                <a:solidFill>
                  <a:srgbClr val="05b9ab"/>
                </a:solidFill>
                <a:latin typeface="Georgia"/>
              </a:rPr>
              <a:t>Projeção do consumo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>
                <a:solidFill>
                  <a:srgbClr val="05b9ab"/>
                </a:solidFill>
                <a:latin typeface="Georgia"/>
              </a:rPr>
              <a:t>de refeições no RU</a:t>
            </a:r>
            <a:endParaRPr/>
          </a:p>
        </p:txBody>
      </p:sp>
      <p:sp>
        <p:nvSpPr>
          <p:cNvPr id="264" name="TextShape 7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BA89F41-820B-4063-B7EA-ADD0949516C2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265" name="CustomShape 8"/>
          <p:cNvSpPr/>
          <p:nvPr/>
        </p:nvSpPr>
        <p:spPr>
          <a:xfrm>
            <a:off x="234360" y="6023520"/>
            <a:ext cx="1834560" cy="2728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Calibri"/>
              </a:rPr>
              <a:t>Fonte: Verdejo (2007)</a:t>
            </a:r>
            <a:endParaRPr/>
          </a:p>
        </p:txBody>
      </p:sp>
      <p:sp>
        <p:nvSpPr>
          <p:cNvPr id="266" name="CustomShape 9"/>
          <p:cNvSpPr/>
          <p:nvPr/>
        </p:nvSpPr>
        <p:spPr>
          <a:xfrm>
            <a:off x="5398200" y="6392880"/>
            <a:ext cx="2186640" cy="2728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Calibri"/>
              </a:rPr>
              <a:t>Fonte: Maciel, et al (2015)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" name="Gráfico 4"/>
          <p:cNvGraphicFramePr/>
          <p:nvPr/>
        </p:nvGraphicFramePr>
        <p:xfrm>
          <a:off x="683640" y="404640"/>
          <a:ext cx="7416360" cy="282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268" name="Gráfico 5"/>
          <p:cNvGraphicFramePr/>
          <p:nvPr/>
        </p:nvGraphicFramePr>
        <p:xfrm>
          <a:off x="683640" y="3818520"/>
          <a:ext cx="7560360" cy="303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9" name="CustomShape 1"/>
          <p:cNvSpPr/>
          <p:nvPr/>
        </p:nvSpPr>
        <p:spPr>
          <a:xfrm>
            <a:off x="1835640" y="43920"/>
            <a:ext cx="432000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en-US">
                <a:solidFill>
                  <a:srgbClr val="05b9ab"/>
                </a:solidFill>
                <a:latin typeface="Georgia"/>
              </a:rPr>
              <a:t>                 </a:t>
            </a:r>
            <a:r>
              <a:rPr b="1" lang="en-US">
                <a:solidFill>
                  <a:srgbClr val="05b9ab"/>
                </a:solidFill>
                <a:latin typeface="Georgia"/>
              </a:rPr>
              <a:t>Demanda de frutas</a:t>
            </a:r>
            <a:endParaRPr/>
          </a:p>
        </p:txBody>
      </p:sp>
      <p:sp>
        <p:nvSpPr>
          <p:cNvPr id="270" name="CustomShape 2"/>
          <p:cNvSpPr/>
          <p:nvPr/>
        </p:nvSpPr>
        <p:spPr>
          <a:xfrm>
            <a:off x="1835640" y="3449160"/>
            <a:ext cx="432000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en-US">
                <a:solidFill>
                  <a:srgbClr val="05b9ab"/>
                </a:solidFill>
                <a:latin typeface="Georgia"/>
              </a:rPr>
              <a:t>                 </a:t>
            </a:r>
            <a:r>
              <a:rPr b="1" lang="en-US">
                <a:solidFill>
                  <a:srgbClr val="05b9ab"/>
                </a:solidFill>
                <a:latin typeface="Georgia"/>
              </a:rPr>
              <a:t>Demanda de verduras</a:t>
            </a:r>
            <a:endParaRPr/>
          </a:p>
        </p:txBody>
      </p:sp>
      <p:sp>
        <p:nvSpPr>
          <p:cNvPr id="271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D7F1715-74EC-420A-A050-88EDAE735227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272" name="CustomShape 4"/>
          <p:cNvSpPr/>
          <p:nvPr/>
        </p:nvSpPr>
        <p:spPr>
          <a:xfrm>
            <a:off x="6095160" y="3227040"/>
            <a:ext cx="2186640" cy="2728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Calibri"/>
              </a:rPr>
              <a:t>Fonte: Maciel, et al (2015)</a:t>
            </a:r>
            <a:endParaRPr/>
          </a:p>
        </p:txBody>
      </p:sp>
      <p:sp>
        <p:nvSpPr>
          <p:cNvPr id="273" name="CustomShape 5"/>
          <p:cNvSpPr/>
          <p:nvPr/>
        </p:nvSpPr>
        <p:spPr>
          <a:xfrm>
            <a:off x="6239160" y="6582960"/>
            <a:ext cx="2186640" cy="2728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Calibri"/>
              </a:rPr>
              <a:t>Fonte: Maciel, et al (2015)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